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  <p:sldId id="281" r:id="rId14"/>
    <p:sldId id="280" r:id="rId15"/>
    <p:sldId id="284" r:id="rId16"/>
    <p:sldId id="286" r:id="rId17"/>
    <p:sldId id="285" r:id="rId18"/>
    <p:sldId id="275" r:id="rId19"/>
    <p:sldId id="270" r:id="rId20"/>
    <p:sldId id="277" r:id="rId21"/>
    <p:sldId id="272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7E9"/>
    <a:srgbClr val="002B55"/>
    <a:srgbClr val="002D53"/>
    <a:srgbClr val="568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9" autoAdjust="0"/>
    <p:restoredTop sz="96516" autoAdjust="0"/>
  </p:normalViewPr>
  <p:slideViewPr>
    <p:cSldViewPr snapToGrid="0" snapToObjects="1">
      <p:cViewPr>
        <p:scale>
          <a:sx n="96" d="100"/>
          <a:sy n="96" d="100"/>
        </p:scale>
        <p:origin x="-1066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66496-A0ED-D04B-B41C-042175DC4038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81BAB-5957-1644-A40F-56D9BF29C8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90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A5078-7224-B244-B504-A0DC7E3BCB26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11D0A-E3C0-BA42-BD93-2BDAF82D319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63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6444138" y="6233239"/>
            <a:ext cx="1026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2EFC318-EE9D-FC46-B7CE-4CFB9BF84A97}" type="slidenum">
              <a:rPr lang="it-IT" sz="1000" smtClean="0"/>
              <a:pPr algn="r"/>
              <a:t>‹N›</a:t>
            </a:fld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86252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86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70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429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630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421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64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97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05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88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708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32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23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5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13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38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63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20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00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5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39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57410" y="6131483"/>
            <a:ext cx="618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4D656E3A-2A3E-6A49-901C-734C8409789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934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D143-387A-A044-8BD4-9D3971DE36B5}" type="datetimeFigureOut">
              <a:rPr lang="it-IT" smtClean="0"/>
              <a:pPr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660CA-0FB0-B646-8458-D5B00280D9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6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hyperlink" Target="https://seaexplorer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emf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34"/>
            <a:ext cx="9144000" cy="685800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3746" y="2156386"/>
            <a:ext cx="3657599" cy="191872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</a:rPr>
              <a:t>Logistics services supporting the Circular Economy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234176" y="4215161"/>
            <a:ext cx="4304370" cy="107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sz="2000" b="1" dirty="0">
                <a:solidFill>
                  <a:srgbClr val="000000"/>
                </a:solidFill>
              </a:rPr>
              <a:t>PAOLO GUIDI</a:t>
            </a:r>
          </a:p>
          <a:p>
            <a:pPr algn="l">
              <a:lnSpc>
                <a:spcPct val="80000"/>
              </a:lnSpc>
            </a:pPr>
            <a:r>
              <a:rPr lang="it-IT" sz="2000" b="1" dirty="0">
                <a:solidFill>
                  <a:srgbClr val="000000"/>
                </a:solidFill>
              </a:rPr>
              <a:t>Sales &amp; Marketing </a:t>
            </a:r>
            <a:r>
              <a:rPr lang="it-IT" sz="2000" b="1" dirty="0" err="1">
                <a:solidFill>
                  <a:srgbClr val="000000"/>
                </a:solidFill>
              </a:rPr>
              <a:t>Director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</a:p>
          <a:p>
            <a:pPr algn="l">
              <a:lnSpc>
                <a:spcPct val="80000"/>
              </a:lnSpc>
            </a:pPr>
            <a:r>
              <a:rPr lang="it-IT" sz="2000" b="1" dirty="0">
                <a:solidFill>
                  <a:srgbClr val="000000"/>
                </a:solidFill>
              </a:rPr>
              <a:t>KUEHNE + NAGEL ITALIA</a:t>
            </a:r>
          </a:p>
        </p:txBody>
      </p:sp>
    </p:spTree>
    <p:extLst>
      <p:ext uri="{BB962C8B-B14F-4D97-AF65-F5344CB8AC3E}">
        <p14:creationId xmlns:p14="http://schemas.microsoft.com/office/powerpoint/2010/main" val="26018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>
            <a:spLocks/>
          </p:cNvSpPr>
          <p:nvPr/>
        </p:nvSpPr>
        <p:spPr>
          <a:xfrm>
            <a:off x="593162" y="451659"/>
            <a:ext cx="7860725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60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Circular economy is </a:t>
            </a: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relevant: </a:t>
            </a:r>
            <a:r>
              <a:rPr kumimoji="0" lang="en-US" sz="240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suitable services</a:t>
            </a:r>
            <a:endParaRPr kumimoji="0" lang="en-US" sz="2401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41" name="Subtitle 4"/>
          <p:cNvSpPr txBox="1">
            <a:spLocks/>
          </p:cNvSpPr>
          <p:nvPr/>
        </p:nvSpPr>
        <p:spPr>
          <a:xfrm>
            <a:off x="611028" y="792918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1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300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6006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9009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2011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5014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8017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1020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402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56B7E9"/>
                </a:solidFill>
                <a:latin typeface="Corbel" panose="020B0503020204020204"/>
              </a:rPr>
              <a:t>Key steps so far and </a:t>
            </a:r>
            <a:r>
              <a:rPr lang="en-US" dirty="0" smtClean="0">
                <a:solidFill>
                  <a:srgbClr val="56B7E9"/>
                </a:solidFill>
                <a:latin typeface="Corbel" panose="020B0503020204020204"/>
              </a:rPr>
              <a:t>goals </a:t>
            </a:r>
            <a:r>
              <a:rPr lang="en-US" dirty="0">
                <a:solidFill>
                  <a:srgbClr val="56B7E9"/>
                </a:solidFill>
                <a:latin typeface="Corbel" panose="020B0503020204020204"/>
              </a:rPr>
              <a:t>for </a:t>
            </a:r>
            <a:r>
              <a:rPr lang="en-US" dirty="0" smtClean="0">
                <a:solidFill>
                  <a:srgbClr val="56B7E9"/>
                </a:solidFill>
                <a:latin typeface="Corbel" panose="020B0503020204020204"/>
              </a:rPr>
              <a:t>Kuehne + Nagel </a:t>
            </a:r>
            <a:endParaRPr lang="en-US" dirty="0">
              <a:solidFill>
                <a:srgbClr val="56B7E9"/>
              </a:solidFill>
              <a:latin typeface="Corbel" panose="020B0503020204020204"/>
            </a:endParaRPr>
          </a:p>
          <a:p>
            <a:pPr marL="0" marR="0" lvl="0" indent="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="" xmlns:a16="http://schemas.microsoft.com/office/drawing/2014/main" id="{4BA8BC6D-17C1-4578-98F4-AEEED11DB6F3}"/>
              </a:ext>
            </a:extLst>
          </p:cNvPr>
          <p:cNvSpPr txBox="1">
            <a:spLocks/>
          </p:cNvSpPr>
          <p:nvPr/>
        </p:nvSpPr>
        <p:spPr>
          <a:xfrm>
            <a:off x="611400" y="1459816"/>
            <a:ext cx="7924588" cy="3385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Understand </a:t>
            </a: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full scope of logistics activities related to Circular Economy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Identify suitable service </a:t>
            </a: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Kuehne + Nagel </a:t>
            </a: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can deliver to the Circular Economy (existing and new)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Develop consistent go-to-market approach to address the Circular Economy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Embed solution offering in activity plans of account manager where applicable</a:t>
            </a:r>
          </a:p>
          <a:p>
            <a:pPr marL="285836" marR="0" lvl="0" indent="-285836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1" b="0" i="0" u="none" strike="noStrike" kern="120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/>
          <p:nvPr/>
        </p:nvSpPr>
        <p:spPr>
          <a:xfrm>
            <a:off x="612650" y="3366480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56B7E9"/>
                </a:solidFill>
              </a:rPr>
              <a:t>Origin</a:t>
            </a:r>
          </a:p>
        </p:txBody>
      </p:sp>
      <p:cxnSp>
        <p:nvCxnSpPr>
          <p:cNvPr id="8" name="Straight Connector 9"/>
          <p:cNvCxnSpPr/>
          <p:nvPr/>
        </p:nvCxnSpPr>
        <p:spPr bwMode="auto">
          <a:xfrm>
            <a:off x="598362" y="3324535"/>
            <a:ext cx="793762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17" y="3715164"/>
            <a:ext cx="2706199" cy="20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/>
          <p:cNvSpPr txBox="1"/>
          <p:nvPr/>
        </p:nvSpPr>
        <p:spPr>
          <a:xfrm>
            <a:off x="4649856" y="3788911"/>
            <a:ext cx="422672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rgbClr val="56B7E9"/>
              </a:buCl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D53"/>
                </a:solidFill>
              </a:rPr>
              <a:t>Concept developed by a NGO (foundation)</a:t>
            </a:r>
          </a:p>
          <a:p>
            <a:pPr marL="285750" indent="-285750">
              <a:buClr>
                <a:srgbClr val="56B7E9"/>
              </a:buCl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D53"/>
                </a:solidFill>
              </a:rPr>
              <a:t>Several companies across multiple verticals have signed-up to it</a:t>
            </a:r>
          </a:p>
          <a:p>
            <a:pPr marL="285750" indent="-285750">
              <a:buClr>
                <a:srgbClr val="56B7E9"/>
              </a:buCl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D53"/>
                </a:solidFill>
              </a:rPr>
              <a:t>Also outside of foundation scope, many companies start focusing on 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25202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593162" y="575229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60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600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Product Life Cycle Services</a:t>
            </a:r>
            <a:br>
              <a:rPr kumimoji="0" lang="en-US" sz="2401" b="1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401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>
          <a:xfrm>
            <a:off x="611028" y="916488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1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300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6006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9009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2011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5014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8017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1020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402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smtClean="0">
                <a:ln>
                  <a:noFill/>
                </a:ln>
                <a:solidFill>
                  <a:srgbClr val="56B7E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Logistics solutions to support the Circular Economy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1511331"/>
            <a:ext cx="7418943" cy="403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986627"/>
            <a:ext cx="6280150" cy="319405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3162" y="451659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60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Our sustainability approach</a:t>
            </a:r>
            <a:endParaRPr kumimoji="0" lang="en-US" sz="2401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BA8BC6D-17C1-4578-98F4-AEEED11DB6F3}"/>
              </a:ext>
            </a:extLst>
          </p:cNvPr>
          <p:cNvSpPr txBox="1">
            <a:spLocks/>
          </p:cNvSpPr>
          <p:nvPr/>
        </p:nvSpPr>
        <p:spPr>
          <a:xfrm>
            <a:off x="823061" y="4339910"/>
            <a:ext cx="4656325" cy="169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Environmental compliance management</a:t>
            </a: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Climate change management</a:t>
            </a: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Energy management</a:t>
            </a: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Air quality management</a:t>
            </a:r>
          </a:p>
          <a:p>
            <a:pPr lvl="0">
              <a:spcAft>
                <a:spcPts val="600"/>
              </a:spcAft>
              <a:defRPr/>
            </a:pP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marL="285836" marR="0" lvl="0" indent="-285836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1" b="0" i="0" u="none" strike="noStrike" kern="120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4BA8BC6D-17C1-4578-98F4-AEEED11DB6F3}"/>
              </a:ext>
            </a:extLst>
          </p:cNvPr>
          <p:cNvSpPr txBox="1">
            <a:spLocks/>
          </p:cNvSpPr>
          <p:nvPr/>
        </p:nvSpPr>
        <p:spPr>
          <a:xfrm>
            <a:off x="5325681" y="4350262"/>
            <a:ext cx="4656325" cy="169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Waste management</a:t>
            </a: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Water management</a:t>
            </a: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Biodiversity management</a:t>
            </a: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solidFill>
                <a:srgbClr val="002B55"/>
              </a:solidFill>
              <a:latin typeface="Corbel" panose="020B0503020204020204"/>
            </a:endParaRPr>
          </a:p>
          <a:p>
            <a:pPr marL="285836" marR="0" lvl="0" indent="-285836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1" b="0" i="0" u="none" strike="noStrike" kern="120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btitle 4"/>
          <p:cNvSpPr txBox="1">
            <a:spLocks/>
          </p:cNvSpPr>
          <p:nvPr/>
        </p:nvSpPr>
        <p:spPr>
          <a:xfrm>
            <a:off x="611028" y="792918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1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300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6006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9009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2011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5014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8017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1020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402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8" y="1233578"/>
            <a:ext cx="7697134" cy="393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42050" y="509173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60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Our sustainability approach</a:t>
            </a:r>
            <a:endParaRPr kumimoji="0" lang="en-US" sz="2401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01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5660" y="278800"/>
            <a:ext cx="75826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dirty="0">
                <a:solidFill>
                  <a:srgbClr val="002B55"/>
                </a:solidFill>
                <a:latin typeface="Corbel" panose="020B0503020204020204"/>
              </a:rPr>
              <a:t>Go-to-market approach</a:t>
            </a:r>
          </a:p>
          <a:p>
            <a:pPr lvl="0" defTabSz="914400"/>
            <a:r>
              <a:rPr lang="en-US" b="1" kern="0" dirty="0" smtClean="0">
                <a:solidFill>
                  <a:srgbClr val="56B7E9"/>
                </a:solidFill>
                <a:latin typeface="Corbel" panose="020B0503020204020204"/>
                <a:ea typeface="+mj-ea"/>
                <a:cs typeface="+mj-cs"/>
              </a:rPr>
              <a:t>Forward </a:t>
            </a:r>
            <a:r>
              <a:rPr lang="en-US" b="1" kern="0" dirty="0">
                <a:solidFill>
                  <a:srgbClr val="56B7E9"/>
                </a:solidFill>
                <a:latin typeface="Corbel" panose="020B0503020204020204"/>
                <a:ea typeface="+mj-ea"/>
                <a:cs typeface="+mj-cs"/>
              </a:rPr>
              <a:t>logistics </a:t>
            </a:r>
            <a:r>
              <a:rPr lang="en-US" b="1" kern="0" dirty="0" smtClean="0">
                <a:solidFill>
                  <a:srgbClr val="56B7E9"/>
                </a:solidFill>
                <a:latin typeface="Corbel" panose="020B0503020204020204"/>
                <a:ea typeface="+mj-ea"/>
                <a:cs typeface="+mj-cs"/>
              </a:rPr>
              <a:t>solutions</a:t>
            </a:r>
            <a:r>
              <a:rPr lang="en-US" b="1" kern="0" dirty="0">
                <a:solidFill>
                  <a:srgbClr val="56B7E9"/>
                </a:solidFill>
                <a:latin typeface="Corbel" panose="020B0503020204020204"/>
                <a:ea typeface="+mj-ea"/>
                <a:cs typeface="+mj-cs"/>
              </a:rPr>
              <a:t>: integrate planning and execution of deliveries 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56B7E9"/>
              </a:solidFill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6"/>
          <p:cNvSpPr txBox="1">
            <a:spLocks/>
          </p:cNvSpPr>
          <p:nvPr/>
        </p:nvSpPr>
        <p:spPr>
          <a:xfrm>
            <a:off x="274000" y="1486803"/>
            <a:ext cx="4916529" cy="2016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Integrated planning and execution of outbound flows across all transport modes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Leading competency in seamless transport execution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Global supply chain management across all transport modes and across multiple service providers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End-to-end supply chain visibility and reporting for deliveries and return flows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93737" y="1194728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2B55"/>
                </a:solidFill>
                <a:latin typeface="Corbel" panose="020B0503020204020204"/>
              </a:rPr>
              <a:t>Kuehne + Nagel services</a:t>
            </a:r>
          </a:p>
        </p:txBody>
      </p:sp>
      <p:cxnSp>
        <p:nvCxnSpPr>
          <p:cNvPr id="26" name="Straight Connector 12"/>
          <p:cNvCxnSpPr/>
          <p:nvPr/>
        </p:nvCxnSpPr>
        <p:spPr bwMode="auto">
          <a:xfrm>
            <a:off x="279449" y="1471945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Content Placeholder 6"/>
          <p:cNvSpPr txBox="1">
            <a:spLocks/>
          </p:cNvSpPr>
          <p:nvPr/>
        </p:nvSpPr>
        <p:spPr>
          <a:xfrm>
            <a:off x="274000" y="3531604"/>
            <a:ext cx="4916529" cy="12231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Cost optimization</a:t>
            </a:r>
          </a:p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Improved supply chain flexibility and performance</a:t>
            </a:r>
          </a:p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Improved end-to-end supply chain visibility</a:t>
            </a:r>
          </a:p>
        </p:txBody>
      </p:sp>
      <p:sp>
        <p:nvSpPr>
          <p:cNvPr id="28" name="TextBox 14"/>
          <p:cNvSpPr txBox="1"/>
          <p:nvPr/>
        </p:nvSpPr>
        <p:spPr>
          <a:xfrm>
            <a:off x="293737" y="3239528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>
                <a:solidFill>
                  <a:srgbClr val="002B55"/>
                </a:solidFill>
                <a:latin typeface="Corbel" panose="020B0503020204020204"/>
              </a:rPr>
              <a:t>Customer value</a:t>
            </a:r>
          </a:p>
        </p:txBody>
      </p:sp>
      <p:cxnSp>
        <p:nvCxnSpPr>
          <p:cNvPr id="29" name="Straight Connector 15"/>
          <p:cNvCxnSpPr/>
          <p:nvPr/>
        </p:nvCxnSpPr>
        <p:spPr bwMode="auto">
          <a:xfrm>
            <a:off x="279449" y="3516745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7739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r="22472"/>
          <a:stretch/>
        </p:blipFill>
        <p:spPr bwMode="auto">
          <a:xfrm>
            <a:off x="5654083" y="1554684"/>
            <a:ext cx="3493092" cy="422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267380" y="4590418"/>
            <a:ext cx="4916529" cy="12231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F5687"/>
              </a:buClr>
              <a:buNone/>
            </a:pPr>
            <a:endParaRPr lang="en-US" sz="1600" dirty="0">
              <a:solidFill>
                <a:srgbClr val="002B55"/>
              </a:solidFill>
              <a:latin typeface="Corbel" panose="020B0503020204020204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287117" y="4393754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2B55"/>
                </a:solidFill>
                <a:latin typeface="Corbel" panose="020B0503020204020204"/>
              </a:rPr>
              <a:t>Example</a:t>
            </a:r>
            <a:endParaRPr lang="en-US" sz="1600" b="1" dirty="0">
              <a:solidFill>
                <a:srgbClr val="002B55"/>
              </a:solidFill>
              <a:latin typeface="Corbel" panose="020B0503020204020204"/>
            </a:endParaRPr>
          </a:p>
        </p:txBody>
      </p:sp>
      <p:cxnSp>
        <p:nvCxnSpPr>
          <p:cNvPr id="13" name="Straight Connector 15"/>
          <p:cNvCxnSpPr/>
          <p:nvPr/>
        </p:nvCxnSpPr>
        <p:spPr bwMode="auto">
          <a:xfrm>
            <a:off x="272829" y="4670971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1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5660" y="278800"/>
            <a:ext cx="7582619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dirty="0">
                <a:solidFill>
                  <a:srgbClr val="002B55"/>
                </a:solidFill>
                <a:latin typeface="Corbel" panose="020B0503020204020204"/>
              </a:rPr>
              <a:t>Go-to-market </a:t>
            </a:r>
            <a:r>
              <a:rPr lang="en-US" sz="2800" b="1" dirty="0" smtClean="0">
                <a:solidFill>
                  <a:srgbClr val="002B55"/>
                </a:solidFill>
                <a:latin typeface="Corbel" panose="020B0503020204020204"/>
              </a:rPr>
              <a:t>approach</a:t>
            </a:r>
          </a:p>
          <a:p>
            <a:pPr lvl="0" defTabSz="914400"/>
            <a:r>
              <a:rPr lang="en-US" sz="1801" b="1" dirty="0">
                <a:solidFill>
                  <a:srgbClr val="56B7E9"/>
                </a:solidFill>
                <a:latin typeface="Corbel" panose="020B0503020204020204"/>
              </a:rPr>
              <a:t>Return Networks for its customers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56B7E9"/>
              </a:solidFill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593162" y="1488232"/>
            <a:ext cx="4916529" cy="2016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Management of return networks and RMA processes  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Network design concept and optimization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End-to-end supply chain visibility on return flows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Efficient returns processes under single integrated IT system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Consolidation and Visibility at country level 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Consistent SLAs &amp; Reporting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612899" y="1196157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2B55"/>
                </a:solidFill>
                <a:latin typeface="Corbel" panose="020B0503020204020204"/>
              </a:rPr>
              <a:t>Kuehne + Nagel services</a:t>
            </a:r>
          </a:p>
        </p:txBody>
      </p:sp>
      <p:cxnSp>
        <p:nvCxnSpPr>
          <p:cNvPr id="24" name="Straight Connector 12"/>
          <p:cNvCxnSpPr/>
          <p:nvPr/>
        </p:nvCxnSpPr>
        <p:spPr bwMode="auto">
          <a:xfrm>
            <a:off x="598611" y="1473374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Content Placeholder 6"/>
          <p:cNvSpPr txBox="1">
            <a:spLocks/>
          </p:cNvSpPr>
          <p:nvPr/>
        </p:nvSpPr>
        <p:spPr>
          <a:xfrm>
            <a:off x="593162" y="3566816"/>
            <a:ext cx="4916529" cy="12231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High service performance in returns, consistent across multiple countries</a:t>
            </a:r>
          </a:p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Full Returns visibility on box/part/product level</a:t>
            </a:r>
          </a:p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Compliance with local regulations</a:t>
            </a:r>
          </a:p>
        </p:txBody>
      </p:sp>
      <p:sp>
        <p:nvSpPr>
          <p:cNvPr id="26" name="TextBox 14"/>
          <p:cNvSpPr txBox="1"/>
          <p:nvPr/>
        </p:nvSpPr>
        <p:spPr>
          <a:xfrm>
            <a:off x="612899" y="3274740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>
                <a:solidFill>
                  <a:srgbClr val="002B55"/>
                </a:solidFill>
                <a:latin typeface="Corbel" panose="020B0503020204020204"/>
              </a:rPr>
              <a:t>Customer value</a:t>
            </a:r>
          </a:p>
        </p:txBody>
      </p:sp>
      <p:cxnSp>
        <p:nvCxnSpPr>
          <p:cNvPr id="27" name="Straight Connector 15"/>
          <p:cNvCxnSpPr/>
          <p:nvPr/>
        </p:nvCxnSpPr>
        <p:spPr bwMode="auto">
          <a:xfrm>
            <a:off x="598611" y="3551957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Placeholder 9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47739C">
                <a:shade val="45000"/>
                <a:satMod val="135000"/>
              </a:srgbClr>
              <a:prstClr val="white"/>
            </a:duotone>
          </a:blip>
          <a:srcRect l="21322" r="21322"/>
          <a:stretch>
            <a:fillRect/>
          </a:stretch>
        </p:blipFill>
        <p:spPr bwMode="auto">
          <a:xfrm>
            <a:off x="5654083" y="1462104"/>
            <a:ext cx="3493092" cy="3941763"/>
          </a:xfrm>
          <a:prstGeom prst="rect">
            <a:avLst/>
          </a:prstGeom>
          <a:solidFill>
            <a:srgbClr val="47739C"/>
          </a:solidFill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569518" y="4892556"/>
            <a:ext cx="4916529" cy="848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B55"/>
              </a:solidFill>
              <a:latin typeface="Corbel" panose="020B0503020204020204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589255" y="4600480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2B55"/>
                </a:solidFill>
                <a:latin typeface="Corbel" panose="020B0503020204020204"/>
              </a:rPr>
              <a:t>Example</a:t>
            </a:r>
            <a:endParaRPr lang="en-US" sz="1600" b="1" dirty="0">
              <a:solidFill>
                <a:srgbClr val="002B55"/>
              </a:solidFill>
              <a:latin typeface="Corbel" panose="020B0503020204020204"/>
            </a:endParaRPr>
          </a:p>
        </p:txBody>
      </p:sp>
      <p:cxnSp>
        <p:nvCxnSpPr>
          <p:cNvPr id="13" name="Straight Connector 15"/>
          <p:cNvCxnSpPr/>
          <p:nvPr/>
        </p:nvCxnSpPr>
        <p:spPr bwMode="auto">
          <a:xfrm>
            <a:off x="574967" y="4877697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52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5660" y="278800"/>
            <a:ext cx="75826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dirty="0">
                <a:solidFill>
                  <a:srgbClr val="002B55"/>
                </a:solidFill>
                <a:latin typeface="Corbel" panose="020B0503020204020204"/>
              </a:rPr>
              <a:t>Go-to-market </a:t>
            </a:r>
            <a:r>
              <a:rPr lang="en-US" sz="2800" b="1" dirty="0" smtClean="0">
                <a:solidFill>
                  <a:srgbClr val="002B55"/>
                </a:solidFill>
                <a:latin typeface="Corbel" panose="020B0503020204020204"/>
              </a:rPr>
              <a:t>approach</a:t>
            </a:r>
          </a:p>
          <a:p>
            <a:pPr lvl="0" defTabSz="914400"/>
            <a:r>
              <a:rPr lang="en-US" b="1" kern="0" dirty="0" smtClean="0">
                <a:solidFill>
                  <a:srgbClr val="56B7E9"/>
                </a:solidFill>
                <a:latin typeface="Corbel" panose="020B0503020204020204"/>
                <a:ea typeface="+mj-ea"/>
                <a:cs typeface="+mj-cs"/>
              </a:rPr>
              <a:t>Carbon </a:t>
            </a:r>
            <a:r>
              <a:rPr lang="en-US" b="1" kern="0" dirty="0">
                <a:solidFill>
                  <a:srgbClr val="56B7E9"/>
                </a:solidFill>
                <a:latin typeface="Corbel" panose="020B0503020204020204"/>
                <a:ea typeface="+mj-ea"/>
                <a:cs typeface="+mj-cs"/>
              </a:rPr>
              <a:t>measurement and improvement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56B7E9"/>
              </a:solidFill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7739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6617" r="22628"/>
          <a:stretch/>
        </p:blipFill>
        <p:spPr bwMode="auto">
          <a:xfrm>
            <a:off x="5654083" y="1196156"/>
            <a:ext cx="3493092" cy="394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6"/>
          <p:cNvSpPr txBox="1">
            <a:spLocks/>
          </p:cNvSpPr>
          <p:nvPr/>
        </p:nvSpPr>
        <p:spPr>
          <a:xfrm>
            <a:off x="593162" y="1902280"/>
            <a:ext cx="4916529" cy="2016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Calculate CO2 emission from all transportation partners based on operational data under one single reference system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Calculate CO2 emission for KN operated warehouses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Identify measures for reduction of CO2 footprint </a:t>
            </a:r>
          </a:p>
          <a:p>
            <a:pPr marL="285750" marR="0" lvl="0" indent="-28575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6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Monitor and support implementation of agreed measures for CO2 reduction along the entire supply chain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612899" y="1610205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2B55"/>
                </a:solidFill>
                <a:latin typeface="Corbel" panose="020B0503020204020204"/>
              </a:rPr>
              <a:t>Kuehne + Nagel services</a:t>
            </a:r>
          </a:p>
        </p:txBody>
      </p:sp>
      <p:cxnSp>
        <p:nvCxnSpPr>
          <p:cNvPr id="22" name="Straight Connector 12"/>
          <p:cNvCxnSpPr/>
          <p:nvPr/>
        </p:nvCxnSpPr>
        <p:spPr bwMode="auto">
          <a:xfrm>
            <a:off x="598611" y="1887422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ontent Placeholder 6"/>
          <p:cNvSpPr txBox="1">
            <a:spLocks/>
          </p:cNvSpPr>
          <p:nvPr/>
        </p:nvSpPr>
        <p:spPr>
          <a:xfrm>
            <a:off x="593162" y="4233822"/>
            <a:ext cx="4916529" cy="12231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Complete visibility of the CO2 footprint</a:t>
            </a:r>
          </a:p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Access to state-of-the-art measures for CO2 reduction</a:t>
            </a:r>
          </a:p>
          <a:p>
            <a:pPr marL="285750" indent="-285750">
              <a:buClr>
                <a:srgbClr val="3F56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B55"/>
                </a:solidFill>
                <a:latin typeface="Corbel" panose="020B0503020204020204"/>
              </a:rPr>
              <a:t>Consistent tracking of positive impacts from measures to reduce CO2 footprint</a:t>
            </a:r>
          </a:p>
        </p:txBody>
      </p:sp>
      <p:sp>
        <p:nvSpPr>
          <p:cNvPr id="30" name="TextBox 14"/>
          <p:cNvSpPr txBox="1"/>
          <p:nvPr/>
        </p:nvSpPr>
        <p:spPr>
          <a:xfrm>
            <a:off x="612899" y="3941746"/>
            <a:ext cx="35283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>
                <a:solidFill>
                  <a:srgbClr val="002B55"/>
                </a:solidFill>
                <a:latin typeface="Corbel" panose="020B0503020204020204"/>
              </a:rPr>
              <a:t>Customer value</a:t>
            </a:r>
          </a:p>
        </p:txBody>
      </p:sp>
      <p:cxnSp>
        <p:nvCxnSpPr>
          <p:cNvPr id="32" name="Straight Connector 15"/>
          <p:cNvCxnSpPr/>
          <p:nvPr/>
        </p:nvCxnSpPr>
        <p:spPr bwMode="auto">
          <a:xfrm>
            <a:off x="598611" y="4218963"/>
            <a:ext cx="4911080" cy="0"/>
          </a:xfrm>
          <a:prstGeom prst="line">
            <a:avLst/>
          </a:prstGeom>
          <a:solidFill>
            <a:srgbClr val="3F5687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888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" y="1315371"/>
            <a:ext cx="896461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0" y="157279"/>
            <a:ext cx="2597113" cy="900000"/>
          </a:xfrm>
          <a:prstGeom prst="rect">
            <a:avLst/>
          </a:prstGeom>
        </p:spPr>
      </p:pic>
      <p:grpSp>
        <p:nvGrpSpPr>
          <p:cNvPr id="11" name="Gruppierung 9"/>
          <p:cNvGrpSpPr>
            <a:grpSpLocks noChangeAspect="1"/>
          </p:cNvGrpSpPr>
          <p:nvPr/>
        </p:nvGrpSpPr>
        <p:grpSpPr>
          <a:xfrm>
            <a:off x="324128" y="2855661"/>
            <a:ext cx="2587416" cy="2746146"/>
            <a:chOff x="1692995" y="1274270"/>
            <a:chExt cx="1930954" cy="3059734"/>
          </a:xfrm>
        </p:grpSpPr>
        <p:sp>
          <p:nvSpPr>
            <p:cNvPr id="12" name="Textfeld 20"/>
            <p:cNvSpPr txBox="1">
              <a:spLocks/>
            </p:cNvSpPr>
            <p:nvPr/>
          </p:nvSpPr>
          <p:spPr>
            <a:xfrm>
              <a:off x="1692998" y="1670576"/>
              <a:ext cx="1930951" cy="26634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93600" rIns="144000" bIns="140400" rtlCol="0" anchor="t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285750" lvl="0" indent="-285750" defTabSz="457337">
                <a:buClr>
                  <a:srgbClr val="56B7E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b="0" kern="0" dirty="0">
                  <a:solidFill>
                    <a:srgbClr val="002D53"/>
                  </a:solidFill>
                  <a:latin typeface="Corbel"/>
                </a:rPr>
                <a:t>Over 63,000 port pairs</a:t>
              </a:r>
            </a:p>
            <a:p>
              <a:pPr marL="285750" lvl="0" indent="-285750" defTabSz="457337">
                <a:buClr>
                  <a:srgbClr val="56B7E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b="0" kern="0" dirty="0">
                  <a:solidFill>
                    <a:srgbClr val="002D53"/>
                  </a:solidFill>
                  <a:latin typeface="Corbel"/>
                </a:rPr>
                <a:t>More than 1,200 port of calls</a:t>
              </a:r>
            </a:p>
            <a:p>
              <a:pPr marL="285750" lvl="0" indent="-285750" defTabSz="457337">
                <a:buClr>
                  <a:srgbClr val="56B7E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b="0" kern="0" dirty="0">
                  <a:solidFill>
                    <a:srgbClr val="002D53"/>
                  </a:solidFill>
                  <a:latin typeface="Corbel"/>
                </a:rPr>
                <a:t>Over 750 direct weekly services</a:t>
              </a:r>
            </a:p>
            <a:p>
              <a:pPr marL="285750" lvl="0" indent="-285750" defTabSz="457337">
                <a:buClr>
                  <a:srgbClr val="56B7E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b="0" kern="0" dirty="0">
                  <a:solidFill>
                    <a:srgbClr val="002D53"/>
                  </a:solidFill>
                  <a:latin typeface="Corbel"/>
                </a:rPr>
                <a:t>Smart indicators on transit times, schedule reliability and CO2 emission</a:t>
              </a:r>
            </a:p>
          </p:txBody>
        </p:sp>
        <p:sp>
          <p:nvSpPr>
            <p:cNvPr id="14" name="Textfeld 21"/>
            <p:cNvSpPr txBox="1">
              <a:spLocks noChangeAspect="1"/>
            </p:cNvSpPr>
            <p:nvPr/>
          </p:nvSpPr>
          <p:spPr>
            <a:xfrm>
              <a:off x="1692995" y="1274270"/>
              <a:ext cx="1930950" cy="466028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lvl="0" defTabSz="457337">
                <a:defRPr/>
              </a:pPr>
              <a:r>
                <a:rPr lang="en-GB" kern="0" dirty="0">
                  <a:solidFill>
                    <a:prstClr val="white"/>
                  </a:solidFill>
                  <a:latin typeface="Corbel"/>
                </a:rPr>
                <a:t>Extensive coverage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</a:endParaRPr>
            </a:p>
          </p:txBody>
        </p:sp>
      </p:grpSp>
      <p:grpSp>
        <p:nvGrpSpPr>
          <p:cNvPr id="16" name="Gruppierung 6"/>
          <p:cNvGrpSpPr>
            <a:grpSpLocks noChangeAspect="1"/>
          </p:cNvGrpSpPr>
          <p:nvPr/>
        </p:nvGrpSpPr>
        <p:grpSpPr>
          <a:xfrm>
            <a:off x="3195179" y="2893361"/>
            <a:ext cx="2765671" cy="2708446"/>
            <a:chOff x="6273891" y="1566868"/>
            <a:chExt cx="1972145" cy="1612759"/>
          </a:xfrm>
        </p:grpSpPr>
        <p:sp>
          <p:nvSpPr>
            <p:cNvPr id="17" name="Textfeld 22"/>
            <p:cNvSpPr txBox="1"/>
            <p:nvPr/>
          </p:nvSpPr>
          <p:spPr>
            <a:xfrm>
              <a:off x="6285338" y="1801876"/>
              <a:ext cx="1960698" cy="1377751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93600" rIns="144000" bIns="140400" rtlCol="0" anchor="t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342900" indent="-34290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Best in class </a:t>
              </a:r>
              <a:r>
                <a:rPr lang="en-US" sz="1500" b="0" dirty="0" err="1">
                  <a:solidFill>
                    <a:srgbClr val="002B55"/>
                  </a:solidFill>
                  <a:latin typeface="Corbel" panose="020B0503020204020204" pitchFamily="34" charset="0"/>
                </a:rPr>
                <a:t>seafreight</a:t>
              </a: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 expertise</a:t>
              </a:r>
            </a:p>
            <a:p>
              <a:pPr marL="342900" indent="-34290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Advanced pathfinding algorithm</a:t>
              </a:r>
            </a:p>
            <a:p>
              <a:pPr marL="342900" indent="-34290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Over 2,000,000 million data sets per day</a:t>
              </a:r>
            </a:p>
            <a:p>
              <a:pPr marL="342900" indent="-34290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More than 500,000 daily operational status messages </a:t>
              </a:r>
            </a:p>
          </p:txBody>
        </p:sp>
        <p:sp>
          <p:nvSpPr>
            <p:cNvPr id="18" name="Textfeld 29"/>
            <p:cNvSpPr txBox="1"/>
            <p:nvPr/>
          </p:nvSpPr>
          <p:spPr>
            <a:xfrm>
              <a:off x="6273891" y="1566868"/>
              <a:ext cx="1960695" cy="218621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</a:rPr>
                <a:t>Powered by Kuehne + Nagel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</a:endParaRPr>
            </a:p>
          </p:txBody>
        </p:sp>
      </p:grpSp>
      <p:grpSp>
        <p:nvGrpSpPr>
          <p:cNvPr id="22" name="Gruppierung 1"/>
          <p:cNvGrpSpPr>
            <a:grpSpLocks noChangeAspect="1"/>
          </p:cNvGrpSpPr>
          <p:nvPr/>
        </p:nvGrpSpPr>
        <p:grpSpPr>
          <a:xfrm>
            <a:off x="6242911" y="2893374"/>
            <a:ext cx="2633670" cy="2708434"/>
            <a:chOff x="5533219" y="3012811"/>
            <a:chExt cx="2319189" cy="2083570"/>
          </a:xfrm>
        </p:grpSpPr>
        <p:sp>
          <p:nvSpPr>
            <p:cNvPr id="23" name="Textfeld 32"/>
            <p:cNvSpPr txBox="1">
              <a:spLocks noChangeAspect="1"/>
            </p:cNvSpPr>
            <p:nvPr/>
          </p:nvSpPr>
          <p:spPr>
            <a:xfrm>
              <a:off x="5533220" y="3304278"/>
              <a:ext cx="2319188" cy="1792103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lIns="144000" tIns="93600" rIns="144000" bIns="140400" rtlCol="0" anchor="t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285750" indent="-28575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Unlock new possibilities for data-driven </a:t>
              </a:r>
              <a:r>
                <a:rPr lang="en-US" sz="1500" b="0" dirty="0" err="1">
                  <a:solidFill>
                    <a:srgbClr val="002B55"/>
                  </a:solidFill>
                  <a:latin typeface="Corbel" panose="020B0503020204020204" pitchFamily="34" charset="0"/>
                </a:rPr>
                <a:t>seafreight</a:t>
              </a: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 supply chain planning</a:t>
              </a:r>
            </a:p>
            <a:p>
              <a:pPr marL="285750" indent="-28575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Improve supply chain velocity and agility </a:t>
              </a:r>
            </a:p>
            <a:p>
              <a:pPr marL="285750" indent="-28575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Improve inventory level management</a:t>
              </a:r>
            </a:p>
            <a:p>
              <a:pPr marL="285750" indent="-285750">
                <a:buClr>
                  <a:srgbClr val="56B7E9"/>
                </a:buClr>
                <a:buFont typeface="Arial" panose="020B0604020202020204" pitchFamily="34" charset="0"/>
                <a:buChar char="•"/>
              </a:pPr>
              <a:r>
                <a:rPr lang="en-US" sz="1500" b="0" dirty="0">
                  <a:solidFill>
                    <a:srgbClr val="002B55"/>
                  </a:solidFill>
                  <a:latin typeface="Corbel" panose="020B0503020204020204" pitchFamily="34" charset="0"/>
                </a:rPr>
                <a:t>Reduce carbon </a:t>
              </a:r>
              <a:r>
                <a:rPr lang="en-US" sz="1500" b="0" dirty="0" smtClean="0">
                  <a:solidFill>
                    <a:srgbClr val="002B55"/>
                  </a:solidFill>
                  <a:latin typeface="Corbel" panose="020B0503020204020204" pitchFamily="34" charset="0"/>
                </a:rPr>
                <a:t>footprint</a:t>
              </a:r>
            </a:p>
          </p:txBody>
        </p:sp>
        <p:sp>
          <p:nvSpPr>
            <p:cNvPr id="24" name="Textfeld 35"/>
            <p:cNvSpPr txBox="1"/>
            <p:nvPr/>
          </p:nvSpPr>
          <p:spPr>
            <a:xfrm>
              <a:off x="5533219" y="3012811"/>
              <a:ext cx="2319189" cy="277955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</a:rPr>
                <a:t>Customer Benefits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86400" y="1349875"/>
            <a:ext cx="88152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ctr" defTabSz="685800">
              <a:buClr>
                <a:srgbClr val="002B55"/>
              </a:buClr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srgbClr val="002B55"/>
                </a:solidFill>
                <a:latin typeface="Corbel"/>
              </a:rPr>
              <a:t>One single platform providing ultimate </a:t>
            </a: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flexibility</a:t>
            </a:r>
            <a:r>
              <a:rPr lang="en-US" kern="0" dirty="0">
                <a:solidFill>
                  <a:srgbClr val="002B55"/>
                </a:solidFill>
                <a:latin typeface="Corbel"/>
              </a:rPr>
              <a:t> and </a:t>
            </a: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visibility</a:t>
            </a:r>
            <a:r>
              <a:rPr lang="en-US" b="1" i="1" kern="0" dirty="0">
                <a:solidFill>
                  <a:srgbClr val="002B55"/>
                </a:solidFill>
                <a:latin typeface="Corbel"/>
                <a:cs typeface="Georgia"/>
              </a:rPr>
              <a:t> </a:t>
            </a:r>
            <a:r>
              <a:rPr lang="en-US" kern="0" dirty="0">
                <a:solidFill>
                  <a:srgbClr val="002B55"/>
                </a:solidFill>
                <a:latin typeface="Corbel"/>
              </a:rPr>
              <a:t>for </a:t>
            </a:r>
            <a:r>
              <a:rPr lang="en-US" kern="0" dirty="0" err="1">
                <a:solidFill>
                  <a:srgbClr val="002B55"/>
                </a:solidFill>
                <a:latin typeface="Corbel"/>
              </a:rPr>
              <a:t>seafreight</a:t>
            </a:r>
            <a:r>
              <a:rPr lang="en-US" kern="0" dirty="0">
                <a:solidFill>
                  <a:srgbClr val="002B55"/>
                </a:solidFill>
                <a:latin typeface="Corbel"/>
                <a:cs typeface="Georgia"/>
              </a:rPr>
              <a:t> supply chain planning</a:t>
            </a:r>
          </a:p>
          <a:p>
            <a:pPr marL="265113" lvl="0" indent="-265113" algn="ctr" defTabSz="685800">
              <a:buClr>
                <a:srgbClr val="002B55"/>
              </a:buClr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srgbClr val="002B55"/>
                </a:solidFill>
                <a:latin typeface="Corbel"/>
              </a:rPr>
              <a:t>Full </a:t>
            </a: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transparency</a:t>
            </a:r>
            <a:r>
              <a:rPr lang="en-US" b="1" i="1" kern="0" dirty="0">
                <a:solidFill>
                  <a:srgbClr val="002B55"/>
                </a:solidFill>
                <a:latin typeface="Corbel"/>
                <a:cs typeface="Georgia"/>
              </a:rPr>
              <a:t> </a:t>
            </a: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of quality </a:t>
            </a:r>
            <a:r>
              <a:rPr lang="en-US" kern="0" dirty="0">
                <a:solidFill>
                  <a:srgbClr val="002B55"/>
                </a:solidFill>
                <a:latin typeface="Corbel"/>
              </a:rPr>
              <a:t>and </a:t>
            </a: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sustainability</a:t>
            </a:r>
            <a:r>
              <a:rPr lang="en-US" kern="0" dirty="0">
                <a:solidFill>
                  <a:srgbClr val="002B55"/>
                </a:solidFill>
                <a:latin typeface="Corbel"/>
              </a:rPr>
              <a:t> for each service based on Big Data technology</a:t>
            </a:r>
          </a:p>
          <a:p>
            <a:pPr marL="265113" lvl="0" indent="-265113" algn="ctr" defTabSz="685800">
              <a:buClr>
                <a:srgbClr val="002B55"/>
              </a:buClr>
              <a:buFont typeface="Wingdings" panose="05000000000000000000" pitchFamily="2" charset="2"/>
              <a:buChar char="§"/>
              <a:defRPr/>
            </a:pP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Smart</a:t>
            </a:r>
            <a:r>
              <a:rPr lang="en-US" b="1" i="1" kern="0" dirty="0">
                <a:solidFill>
                  <a:srgbClr val="002B55"/>
                </a:solidFill>
                <a:latin typeface="Corbel"/>
                <a:cs typeface="Georgia"/>
              </a:rPr>
              <a:t> </a:t>
            </a:r>
            <a:r>
              <a:rPr lang="en-US" kern="0" dirty="0">
                <a:solidFill>
                  <a:srgbClr val="002B55"/>
                </a:solidFill>
                <a:latin typeface="Corbel"/>
                <a:cs typeface="Georgia"/>
              </a:rPr>
              <a:t>and</a:t>
            </a:r>
            <a:r>
              <a:rPr lang="en-US" b="1" i="1" kern="0" dirty="0">
                <a:solidFill>
                  <a:srgbClr val="002B55"/>
                </a:solidFill>
                <a:latin typeface="Corbel"/>
                <a:cs typeface="Georgia"/>
              </a:rPr>
              <a:t> </a:t>
            </a:r>
            <a:r>
              <a:rPr lang="en-US" b="1" i="1" kern="0" dirty="0">
                <a:solidFill>
                  <a:srgbClr val="56B7E9"/>
                </a:solidFill>
                <a:latin typeface="Corbel"/>
                <a:cs typeface="Georgia"/>
              </a:rPr>
              <a:t>fact based decision </a:t>
            </a:r>
            <a:r>
              <a:rPr lang="en-US" kern="0" dirty="0">
                <a:solidFill>
                  <a:srgbClr val="002B55"/>
                </a:solidFill>
                <a:latin typeface="Corbel"/>
              </a:rPr>
              <a:t>making</a:t>
            </a:r>
          </a:p>
        </p:txBody>
      </p:sp>
    </p:spTree>
    <p:extLst>
      <p:ext uri="{BB962C8B-B14F-4D97-AF65-F5344CB8AC3E}">
        <p14:creationId xmlns:p14="http://schemas.microsoft.com/office/powerpoint/2010/main" val="38735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>
            <a:spLocks/>
          </p:cNvSpPr>
          <p:nvPr/>
        </p:nvSpPr>
        <p:spPr>
          <a:xfrm>
            <a:off x="593162" y="281840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60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CO2 </a:t>
            </a:r>
            <a:r>
              <a:rPr lang="en-US" dirty="0">
                <a:solidFill>
                  <a:srgbClr val="002B55"/>
                </a:solidFill>
                <a:latin typeface="Corbel" panose="020B0503020204020204"/>
              </a:rPr>
              <a:t>Emission across carriers</a:t>
            </a:r>
            <a:endParaRPr kumimoji="0" lang="en-US" sz="2401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41" name="Subtitle 4"/>
          <p:cNvSpPr txBox="1">
            <a:spLocks/>
          </p:cNvSpPr>
          <p:nvPr/>
        </p:nvSpPr>
        <p:spPr>
          <a:xfrm>
            <a:off x="611028" y="792918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1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300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6006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9009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2011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5014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8017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1020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402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Untertitel 5"/>
          <p:cNvSpPr txBox="1">
            <a:spLocks/>
          </p:cNvSpPr>
          <p:nvPr/>
        </p:nvSpPr>
        <p:spPr>
          <a:xfrm>
            <a:off x="610816" y="646251"/>
            <a:ext cx="6841133" cy="696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1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300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6006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9009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2011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5014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8017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1020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402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 smtClean="0">
                <a:ln>
                  <a:noFill/>
                </a:ln>
                <a:solidFill>
                  <a:srgbClr val="56B7E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Rated in categories from A - F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Inhaltsplatzhalter 10"/>
          <p:cNvSpPr txBox="1">
            <a:spLocks/>
          </p:cNvSpPr>
          <p:nvPr/>
        </p:nvSpPr>
        <p:spPr>
          <a:xfrm>
            <a:off x="312485" y="1038554"/>
            <a:ext cx="3932940" cy="4511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1" indent="-180975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1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CO2 Emission Rating, in accordance with Clean Cargo Working Group (CCWG) calculation schemes, based on Kuehne + Nagel data</a:t>
            </a:r>
          </a:p>
          <a:p>
            <a:pPr marL="180975" marR="0" lvl="1" indent="-180975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1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Derived from vessel level AIS route historical data, technical engine and fuel consumption specifications, as well as capacity data</a:t>
            </a:r>
          </a:p>
          <a:p>
            <a:pPr marL="180975" marR="0" lvl="1" indent="-180975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1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Categories are expressed as grams of CO2 emissions per TEU transported 1 kilometer, with A&lt;50, B&lt;60, C&lt;70, D&lt;80, E&lt;90, F&gt;=90</a:t>
            </a:r>
          </a:p>
          <a:p>
            <a:pPr marL="182563" marR="0" lvl="0" indent="-182563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Emission ratings for indirect connections are based on a pro rata calculation of individual service legs’ emission values taking the distance of individual leg into account.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285836" marR="0" lvl="0" indent="-285836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29" y="1541413"/>
            <a:ext cx="4701404" cy="382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6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>
            <a:spLocks/>
          </p:cNvSpPr>
          <p:nvPr/>
        </p:nvSpPr>
        <p:spPr>
          <a:xfrm>
            <a:off x="593162" y="451659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60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CO2 </a:t>
            </a:r>
            <a:r>
              <a:rPr lang="en-US" dirty="0" smtClean="0">
                <a:solidFill>
                  <a:srgbClr val="002B55"/>
                </a:solidFill>
                <a:latin typeface="Corbel" panose="020B0503020204020204"/>
              </a:rPr>
              <a:t>Emission</a:t>
            </a:r>
            <a:endParaRPr kumimoji="0" lang="en-US" sz="2401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4BA8BC6D-17C1-4578-98F4-AEEED11DB6F3}"/>
              </a:ext>
            </a:extLst>
          </p:cNvPr>
          <p:cNvSpPr txBox="1">
            <a:spLocks/>
          </p:cNvSpPr>
          <p:nvPr/>
        </p:nvSpPr>
        <p:spPr>
          <a:xfrm>
            <a:off x="611400" y="957524"/>
            <a:ext cx="7924588" cy="706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36" indent="-285836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62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243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324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405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486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567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648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729" indent="-216065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</a:pPr>
            <a:r>
              <a:rPr lang="it-IT" dirty="0" smtClean="0">
                <a:solidFill>
                  <a:srgbClr val="002B55"/>
                </a:solidFill>
                <a:latin typeface="Corbel" panose="020B0503020204020204"/>
              </a:rPr>
              <a:t>Global </a:t>
            </a:r>
            <a:r>
              <a:rPr lang="it-IT" dirty="0" err="1" smtClean="0">
                <a:solidFill>
                  <a:srgbClr val="002B55"/>
                </a:solidFill>
                <a:latin typeface="Corbel" panose="020B0503020204020204"/>
              </a:rPr>
              <a:t>Transport</a:t>
            </a:r>
            <a:r>
              <a:rPr lang="it-IT" dirty="0" smtClean="0">
                <a:solidFill>
                  <a:srgbClr val="002B55"/>
                </a:solidFill>
                <a:latin typeface="Corbel" panose="020B0503020204020204"/>
              </a:rPr>
              <a:t> </a:t>
            </a:r>
            <a:r>
              <a:rPr lang="it-IT" dirty="0" err="1" smtClean="0">
                <a:solidFill>
                  <a:srgbClr val="002B55"/>
                </a:solidFill>
                <a:latin typeface="Corbel" panose="020B0503020204020204"/>
              </a:rPr>
              <a:t>Carbon</a:t>
            </a:r>
            <a:r>
              <a:rPr lang="it-IT" dirty="0" smtClean="0">
                <a:solidFill>
                  <a:srgbClr val="002B55"/>
                </a:solidFill>
                <a:latin typeface="Corbel" panose="020B0503020204020204"/>
              </a:rPr>
              <a:t> </a:t>
            </a:r>
            <a:r>
              <a:rPr lang="it-IT" dirty="0" err="1" smtClean="0">
                <a:solidFill>
                  <a:srgbClr val="002B55"/>
                </a:solidFill>
                <a:latin typeface="Corbel" panose="020B0503020204020204"/>
              </a:rPr>
              <a:t>Calculator</a:t>
            </a:r>
            <a:r>
              <a:rPr lang="it-IT" dirty="0" smtClean="0">
                <a:solidFill>
                  <a:srgbClr val="002B55"/>
                </a:solidFill>
                <a:latin typeface="Corbel" panose="020B0503020204020204"/>
              </a:rPr>
              <a:t>:</a:t>
            </a:r>
            <a:endParaRPr lang="it-IT" dirty="0">
              <a:solidFill>
                <a:srgbClr val="002B55"/>
              </a:solidFill>
              <a:latin typeface="Corbel" panose="020B0503020204020204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28275" t="18021" r="29145" b="9920"/>
          <a:stretch>
            <a:fillRect/>
          </a:stretch>
        </p:blipFill>
        <p:spPr bwMode="auto">
          <a:xfrm>
            <a:off x="326572" y="1365784"/>
            <a:ext cx="4741817" cy="45116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5257801" y="1944005"/>
            <a:ext cx="36172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56B7E9"/>
                </a:solidFill>
                <a:latin typeface="Corbel" panose="020B0503020204020204" pitchFamily="34" charset="0"/>
              </a:rPr>
              <a:t>CO2 REPORTING </a:t>
            </a:r>
            <a:endParaRPr lang="it-IT" b="1" dirty="0" smtClean="0">
              <a:solidFill>
                <a:srgbClr val="56B7E9"/>
              </a:solidFill>
              <a:latin typeface="Corbel" panose="020B0503020204020204" pitchFamily="34" charset="0"/>
            </a:endParaRPr>
          </a:p>
          <a:p>
            <a:pPr algn="ctr"/>
            <a:r>
              <a:rPr lang="it-IT" b="1" dirty="0" smtClean="0">
                <a:solidFill>
                  <a:srgbClr val="56B7E9"/>
                </a:solidFill>
                <a:latin typeface="Corbel" panose="020B0503020204020204" pitchFamily="34" charset="0"/>
              </a:rPr>
              <a:t>(</a:t>
            </a:r>
            <a:r>
              <a:rPr lang="it-IT" b="1" dirty="0">
                <a:solidFill>
                  <a:srgbClr val="56B7E9"/>
                </a:solidFill>
                <a:latin typeface="Corbel" panose="020B0503020204020204" pitchFamily="34" charset="0"/>
              </a:rPr>
              <a:t>Global </a:t>
            </a:r>
            <a:r>
              <a:rPr lang="it-IT" b="1" dirty="0" err="1">
                <a:solidFill>
                  <a:srgbClr val="56B7E9"/>
                </a:solidFill>
                <a:latin typeface="Corbel" panose="020B0503020204020204" pitchFamily="34" charset="0"/>
              </a:rPr>
              <a:t>Transport</a:t>
            </a:r>
            <a:r>
              <a:rPr lang="it-IT" b="1" dirty="0">
                <a:solidFill>
                  <a:srgbClr val="56B7E9"/>
                </a:solidFill>
                <a:latin typeface="Corbel" panose="020B0503020204020204" pitchFamily="34" charset="0"/>
              </a:rPr>
              <a:t> Carbon </a:t>
            </a:r>
            <a:r>
              <a:rPr lang="it-IT" b="1" dirty="0" err="1">
                <a:solidFill>
                  <a:srgbClr val="56B7E9"/>
                </a:solidFill>
                <a:latin typeface="Corbel" panose="020B0503020204020204" pitchFamily="34" charset="0"/>
              </a:rPr>
              <a:t>Calculator</a:t>
            </a:r>
            <a:r>
              <a:rPr lang="it-IT" b="1" dirty="0" smtClean="0">
                <a:solidFill>
                  <a:srgbClr val="56B7E9"/>
                </a:solidFill>
                <a:latin typeface="Corbel" panose="020B0503020204020204" pitchFamily="34" charset="0"/>
              </a:rPr>
              <a:t>)</a:t>
            </a:r>
          </a:p>
          <a:p>
            <a:pPr algn="ctr"/>
            <a:endParaRPr lang="it-IT" b="1" dirty="0">
              <a:solidFill>
                <a:srgbClr val="56B7E9"/>
              </a:solidFill>
              <a:latin typeface="Corbel" panose="020B0503020204020204" pitchFamily="34" charset="0"/>
            </a:endParaRPr>
          </a:p>
          <a:p>
            <a:r>
              <a:rPr lang="it-IT" dirty="0">
                <a:solidFill>
                  <a:srgbClr val="002B55"/>
                </a:solidFill>
                <a:latin typeface="Corbel" panose="020B0503020204020204" pitchFamily="34" charset="0"/>
              </a:rPr>
              <a:t>Attivo </a:t>
            </a:r>
            <a:r>
              <a:rPr lang="it-IT" dirty="0" smtClean="0">
                <a:solidFill>
                  <a:srgbClr val="002B55"/>
                </a:solidFill>
                <a:latin typeface="Corbel" panose="020B0503020204020204" pitchFamily="34" charset="0"/>
              </a:rPr>
              <a:t>per </a:t>
            </a:r>
            <a:r>
              <a:rPr lang="it-IT" dirty="0">
                <a:solidFill>
                  <a:srgbClr val="002B55"/>
                </a:solidFill>
                <a:latin typeface="Corbel" panose="020B0503020204020204" pitchFamily="34" charset="0"/>
              </a:rPr>
              <a:t>tutte le modalità di </a:t>
            </a:r>
            <a:r>
              <a:rPr lang="it-IT" dirty="0" smtClean="0">
                <a:solidFill>
                  <a:srgbClr val="002B55"/>
                </a:solidFill>
                <a:latin typeface="Corbel" panose="020B0503020204020204" pitchFamily="34" charset="0"/>
              </a:rPr>
              <a:t>trasporto (Air, </a:t>
            </a:r>
            <a:r>
              <a:rPr lang="it-IT" dirty="0" err="1" smtClean="0">
                <a:solidFill>
                  <a:srgbClr val="002B55"/>
                </a:solidFill>
                <a:latin typeface="Corbel" panose="020B0503020204020204" pitchFamily="34" charset="0"/>
              </a:rPr>
              <a:t>Sea</a:t>
            </a:r>
            <a:r>
              <a:rPr lang="it-IT" dirty="0" smtClean="0">
                <a:solidFill>
                  <a:srgbClr val="002B55"/>
                </a:solidFill>
                <a:latin typeface="Corbel" panose="020B0503020204020204" pitchFamily="34" charset="0"/>
              </a:rPr>
              <a:t> &amp; Road), </a:t>
            </a:r>
            <a:r>
              <a:rPr lang="it-IT" dirty="0">
                <a:solidFill>
                  <a:srgbClr val="002B55"/>
                </a:solidFill>
                <a:latin typeface="Corbel" panose="020B0503020204020204" pitchFamily="34" charset="0"/>
              </a:rPr>
              <a:t>fornisce report costanti ed aggiornati sull’emissione di CO2 di tutti i nostri vettori a livello globale.</a:t>
            </a:r>
          </a:p>
          <a:p>
            <a:pPr algn="ctr"/>
            <a:r>
              <a:rPr lang="it-IT" dirty="0" smtClean="0">
                <a:solidFill>
                  <a:srgbClr val="002B55"/>
                </a:solidFill>
                <a:latin typeface="Corbel" panose="020B0503020204020204" pitchFamily="34" charset="0"/>
              </a:rPr>
              <a:t>. </a:t>
            </a:r>
            <a:endParaRPr lang="it-IT" dirty="0">
              <a:solidFill>
                <a:srgbClr val="002B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/>
          <p:cNvSpPr txBox="1">
            <a:spLocks/>
          </p:cNvSpPr>
          <p:nvPr/>
        </p:nvSpPr>
        <p:spPr>
          <a:xfrm>
            <a:off x="651480" y="335360"/>
            <a:ext cx="7076788" cy="431288"/>
          </a:xfrm>
          <a:prstGeom prst="rect">
            <a:avLst/>
          </a:prstGeom>
        </p:spPr>
        <p:txBody>
          <a:bodyPr lIns="91297" tIns="45666" rIns="91297" bIns="45666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2D53"/>
                </a:solidFill>
                <a:latin typeface="Corbel"/>
              </a:rPr>
              <a:t>More than 125 </a:t>
            </a:r>
            <a:r>
              <a:rPr lang="en-GB" dirty="0">
                <a:solidFill>
                  <a:srgbClr val="002D53"/>
                </a:solidFill>
                <a:latin typeface="Corbel"/>
              </a:rPr>
              <a:t>Years of Logistics Excellence</a:t>
            </a:r>
          </a:p>
        </p:txBody>
      </p:sp>
      <p:sp>
        <p:nvSpPr>
          <p:cNvPr id="60" name="Rectangle 8"/>
          <p:cNvSpPr/>
          <p:nvPr/>
        </p:nvSpPr>
        <p:spPr bwMode="auto">
          <a:xfrm>
            <a:off x="0" y="1182674"/>
            <a:ext cx="9147175" cy="3605135"/>
          </a:xfrm>
          <a:prstGeom prst="rect">
            <a:avLst/>
          </a:prstGeom>
          <a:gradFill flip="none" rotWithShape="1">
            <a:gsLst>
              <a:gs pos="99000">
                <a:srgbClr val="002D53"/>
              </a:gs>
              <a:gs pos="0">
                <a:srgbClr val="002D53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61" name="Rectangle 6"/>
          <p:cNvSpPr/>
          <p:nvPr/>
        </p:nvSpPr>
        <p:spPr bwMode="auto">
          <a:xfrm>
            <a:off x="0" y="1182674"/>
            <a:ext cx="9147175" cy="3605135"/>
          </a:xfrm>
          <a:prstGeom prst="rect">
            <a:avLst/>
          </a:prstGeom>
          <a:blipFill>
            <a:blip r:embed="rId2" cstate="print"/>
            <a:srcRect/>
            <a:stretch>
              <a:fillRect t="-32808" b="3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indent="-180723" algn="ctr" defTabSz="685732"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</a:pPr>
            <a:endParaRPr lang="en-GB" sz="1400" dirty="0">
              <a:solidFill>
                <a:srgbClr val="002B55"/>
              </a:solidFill>
              <a:latin typeface="Corbel"/>
            </a:endParaRPr>
          </a:p>
        </p:txBody>
      </p:sp>
      <p:sp>
        <p:nvSpPr>
          <p:cNvPr id="62" name="Rectangle 8"/>
          <p:cNvSpPr/>
          <p:nvPr/>
        </p:nvSpPr>
        <p:spPr bwMode="auto">
          <a:xfrm>
            <a:off x="0" y="1182674"/>
            <a:ext cx="9147175" cy="3605135"/>
          </a:xfrm>
          <a:prstGeom prst="rect">
            <a:avLst/>
          </a:prstGeom>
          <a:gradFill flip="none" rotWithShape="1">
            <a:gsLst>
              <a:gs pos="99000">
                <a:srgbClr val="002D53"/>
              </a:gs>
              <a:gs pos="0">
                <a:srgbClr val="002D53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63" name="Straight Connector 13"/>
          <p:cNvCxnSpPr/>
          <p:nvPr/>
        </p:nvCxnSpPr>
        <p:spPr>
          <a:xfrm>
            <a:off x="395444" y="2841823"/>
            <a:ext cx="8356325" cy="0"/>
          </a:xfrm>
          <a:prstGeom prst="line">
            <a:avLst/>
          </a:prstGeom>
          <a:noFill/>
          <a:ln w="12700" cap="rnd" cmpd="sng" algn="ctr">
            <a:solidFill>
              <a:srgbClr val="00A3E4"/>
            </a:solidFill>
            <a:prstDash val="solid"/>
          </a:ln>
          <a:effectLst/>
        </p:spPr>
      </p:cxnSp>
      <p:cxnSp>
        <p:nvCxnSpPr>
          <p:cNvPr id="64" name="Straight Connector 17"/>
          <p:cNvCxnSpPr/>
          <p:nvPr/>
        </p:nvCxnSpPr>
        <p:spPr>
          <a:xfrm flipH="1" flipV="1">
            <a:off x="2398428" y="2904373"/>
            <a:ext cx="1" cy="1661318"/>
          </a:xfrm>
          <a:prstGeom prst="line">
            <a:avLst/>
          </a:prstGeom>
          <a:noFill/>
          <a:ln w="12700" cap="rnd" cmpd="sng" algn="ctr">
            <a:solidFill>
              <a:srgbClr val="00A3E4"/>
            </a:solidFill>
            <a:prstDash val="solid"/>
          </a:ln>
          <a:effectLst/>
        </p:spPr>
      </p:cxnSp>
      <p:cxnSp>
        <p:nvCxnSpPr>
          <p:cNvPr id="65" name="Straight Connector 19"/>
          <p:cNvCxnSpPr/>
          <p:nvPr/>
        </p:nvCxnSpPr>
        <p:spPr>
          <a:xfrm flipH="1" flipV="1">
            <a:off x="4492102" y="2904373"/>
            <a:ext cx="1" cy="1661318"/>
          </a:xfrm>
          <a:prstGeom prst="line">
            <a:avLst/>
          </a:prstGeom>
          <a:noFill/>
          <a:ln w="12700" cap="rnd" cmpd="sng" algn="ctr">
            <a:solidFill>
              <a:srgbClr val="00A3E4"/>
            </a:solidFill>
            <a:prstDash val="solid"/>
          </a:ln>
          <a:effectLst/>
        </p:spPr>
      </p:cxnSp>
      <p:cxnSp>
        <p:nvCxnSpPr>
          <p:cNvPr id="66" name="Straight Connector 21"/>
          <p:cNvCxnSpPr/>
          <p:nvPr/>
        </p:nvCxnSpPr>
        <p:spPr>
          <a:xfrm flipH="1" flipV="1">
            <a:off x="6585776" y="2904373"/>
            <a:ext cx="1" cy="1661318"/>
          </a:xfrm>
          <a:prstGeom prst="line">
            <a:avLst/>
          </a:prstGeom>
          <a:noFill/>
          <a:ln w="12700" cap="rnd" cmpd="sng" algn="ctr">
            <a:solidFill>
              <a:srgbClr val="00A3E4"/>
            </a:solidFill>
            <a:prstDash val="solid"/>
          </a:ln>
          <a:effectLst/>
        </p:spPr>
      </p:cxnSp>
      <p:sp>
        <p:nvSpPr>
          <p:cNvPr id="67" name="TextBox 30"/>
          <p:cNvSpPr txBox="1"/>
          <p:nvPr/>
        </p:nvSpPr>
        <p:spPr>
          <a:xfrm>
            <a:off x="932974" y="2977957"/>
            <a:ext cx="1537048" cy="230904"/>
          </a:xfrm>
          <a:prstGeom prst="rect">
            <a:avLst/>
          </a:prstGeom>
          <a:noFill/>
        </p:spPr>
        <p:txBody>
          <a:bodyPr wrap="square" lIns="91297" tIns="45666" rIns="91297" bIns="45666" rtlCol="0" anchor="ctr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FF"/>
                </a:solidFill>
                <a:latin typeface="Corbel"/>
              </a:rPr>
              <a:t>1890</a:t>
            </a:r>
          </a:p>
        </p:txBody>
      </p:sp>
      <p:grpSp>
        <p:nvGrpSpPr>
          <p:cNvPr id="68" name="Group 34"/>
          <p:cNvGrpSpPr/>
          <p:nvPr/>
        </p:nvGrpSpPr>
        <p:grpSpPr>
          <a:xfrm rot="16200000">
            <a:off x="4599004" y="2892861"/>
            <a:ext cx="391074" cy="422494"/>
            <a:chOff x="393130" y="3876898"/>
            <a:chExt cx="521270" cy="521270"/>
          </a:xfrm>
        </p:grpSpPr>
        <p:sp>
          <p:nvSpPr>
            <p:cNvPr id="69" name="Donut 35"/>
            <p:cNvSpPr/>
            <p:nvPr/>
          </p:nvSpPr>
          <p:spPr bwMode="auto">
            <a:xfrm>
              <a:off x="393130" y="3876898"/>
              <a:ext cx="521270" cy="521270"/>
            </a:xfrm>
            <a:prstGeom prst="donut">
              <a:avLst>
                <a:gd name="adj" fmla="val 10363"/>
              </a:avLst>
            </a:prstGeom>
            <a:solidFill>
              <a:srgbClr val="4AB9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70" name="Isosceles Triangle 36"/>
            <p:cNvSpPr/>
            <p:nvPr/>
          </p:nvSpPr>
          <p:spPr bwMode="auto">
            <a:xfrm rot="5400000">
              <a:off x="581501" y="4062920"/>
              <a:ext cx="173101" cy="149225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sp>
        <p:nvSpPr>
          <p:cNvPr id="71" name="TextBox 40"/>
          <p:cNvSpPr txBox="1"/>
          <p:nvPr/>
        </p:nvSpPr>
        <p:spPr>
          <a:xfrm>
            <a:off x="3027985" y="2977957"/>
            <a:ext cx="1537048" cy="230904"/>
          </a:xfrm>
          <a:prstGeom prst="rect">
            <a:avLst/>
          </a:prstGeom>
          <a:noFill/>
        </p:spPr>
        <p:txBody>
          <a:bodyPr wrap="square" lIns="91297" tIns="45666" rIns="91297" bIns="45666" rtlCol="0" anchor="ctr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FF"/>
                </a:solidFill>
                <a:latin typeface="Corbel"/>
              </a:rPr>
              <a:t>1950 - 2000</a:t>
            </a:r>
          </a:p>
        </p:txBody>
      </p:sp>
      <p:sp>
        <p:nvSpPr>
          <p:cNvPr id="72" name="TextBox 41"/>
          <p:cNvSpPr txBox="1"/>
          <p:nvPr/>
        </p:nvSpPr>
        <p:spPr>
          <a:xfrm>
            <a:off x="5122996" y="2977957"/>
            <a:ext cx="1537048" cy="230904"/>
          </a:xfrm>
          <a:prstGeom prst="rect">
            <a:avLst/>
          </a:prstGeom>
          <a:noFill/>
        </p:spPr>
        <p:txBody>
          <a:bodyPr wrap="square" lIns="91297" tIns="45666" rIns="91297" bIns="45666" rtlCol="0" anchor="ctr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FF"/>
                </a:solidFill>
                <a:latin typeface="Corbel"/>
              </a:rPr>
              <a:t>2010</a:t>
            </a:r>
          </a:p>
        </p:txBody>
      </p:sp>
      <p:sp>
        <p:nvSpPr>
          <p:cNvPr id="73" name="TextBox 42"/>
          <p:cNvSpPr txBox="1"/>
          <p:nvPr/>
        </p:nvSpPr>
        <p:spPr>
          <a:xfrm>
            <a:off x="7218010" y="2977957"/>
            <a:ext cx="1537048" cy="230904"/>
          </a:xfrm>
          <a:prstGeom prst="rect">
            <a:avLst/>
          </a:prstGeom>
          <a:noFill/>
        </p:spPr>
        <p:txBody>
          <a:bodyPr wrap="square" lIns="91297" tIns="45666" rIns="91297" bIns="45666" rtlCol="0" anchor="ctr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FF"/>
                </a:solidFill>
                <a:latin typeface="Corbel"/>
              </a:rPr>
              <a:t>Today</a:t>
            </a:r>
          </a:p>
        </p:txBody>
      </p:sp>
      <p:sp>
        <p:nvSpPr>
          <p:cNvPr id="74" name="TextBox 43"/>
          <p:cNvSpPr txBox="1"/>
          <p:nvPr/>
        </p:nvSpPr>
        <p:spPr>
          <a:xfrm>
            <a:off x="740572" y="3390485"/>
            <a:ext cx="1657833" cy="689876"/>
          </a:xfrm>
          <a:prstGeom prst="rect">
            <a:avLst/>
          </a:prstGeom>
          <a:noFill/>
        </p:spPr>
        <p:txBody>
          <a:bodyPr wrap="square" lIns="91297" tIns="45666" rIns="91297" bIns="45666" rtlCol="0" anchor="t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Corbel"/>
              </a:rPr>
              <a:t>Founded in Bremen, Germany by August </a:t>
            </a:r>
            <a:r>
              <a:rPr lang="en-GB" sz="1200" dirty="0" err="1">
                <a:solidFill>
                  <a:srgbClr val="FFFFFF"/>
                </a:solidFill>
                <a:latin typeface="Corbel"/>
              </a:rPr>
              <a:t>Kuehne</a:t>
            </a:r>
            <a:r>
              <a:rPr lang="en-GB" sz="1200" dirty="0">
                <a:solidFill>
                  <a:srgbClr val="FFFFFF"/>
                </a:solidFill>
                <a:latin typeface="Corbel"/>
              </a:rPr>
              <a:t> &amp; Friedrich Nagel</a:t>
            </a:r>
          </a:p>
        </p:txBody>
      </p:sp>
      <p:sp>
        <p:nvSpPr>
          <p:cNvPr id="75" name="TextBox 45"/>
          <p:cNvSpPr txBox="1"/>
          <p:nvPr/>
        </p:nvSpPr>
        <p:spPr>
          <a:xfrm>
            <a:off x="2837940" y="3390485"/>
            <a:ext cx="1657833" cy="689876"/>
          </a:xfrm>
          <a:prstGeom prst="rect">
            <a:avLst/>
          </a:prstGeom>
          <a:noFill/>
        </p:spPr>
        <p:txBody>
          <a:bodyPr wrap="square" lIns="91297" tIns="45666" rIns="91297" bIns="45666" rtlCol="0" anchor="t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Corbel"/>
              </a:rPr>
              <a:t>International Expansion, Acquisitions and Organic Growth</a:t>
            </a:r>
          </a:p>
        </p:txBody>
      </p:sp>
      <p:sp>
        <p:nvSpPr>
          <p:cNvPr id="76" name="TextBox 47"/>
          <p:cNvSpPr txBox="1"/>
          <p:nvPr/>
        </p:nvSpPr>
        <p:spPr>
          <a:xfrm>
            <a:off x="4928993" y="3390485"/>
            <a:ext cx="1535968" cy="689876"/>
          </a:xfrm>
          <a:prstGeom prst="rect">
            <a:avLst/>
          </a:prstGeom>
          <a:noFill/>
        </p:spPr>
        <p:txBody>
          <a:bodyPr wrap="square" lIns="91297" tIns="45666" rIns="91297" bIns="45666" rtlCol="0" anchor="t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Corbel"/>
              </a:rPr>
              <a:t>The world’s largest logistics provider in terms of combined air- and </a:t>
            </a:r>
            <a:r>
              <a:rPr lang="en-GB" sz="1200" dirty="0" err="1">
                <a:solidFill>
                  <a:srgbClr val="FFFFFF"/>
                </a:solidFill>
                <a:latin typeface="Corbel"/>
              </a:rPr>
              <a:t>seafreight</a:t>
            </a:r>
            <a:r>
              <a:rPr lang="en-GB" sz="1200" dirty="0">
                <a:solidFill>
                  <a:srgbClr val="FFFFFF"/>
                </a:solidFill>
                <a:latin typeface="Corbel"/>
              </a:rPr>
              <a:t> revenue</a:t>
            </a:r>
          </a:p>
        </p:txBody>
      </p:sp>
      <p:sp>
        <p:nvSpPr>
          <p:cNvPr id="77" name="TextBox 49"/>
          <p:cNvSpPr txBox="1"/>
          <p:nvPr/>
        </p:nvSpPr>
        <p:spPr>
          <a:xfrm>
            <a:off x="7022715" y="3390485"/>
            <a:ext cx="1732348" cy="689876"/>
          </a:xfrm>
          <a:prstGeom prst="rect">
            <a:avLst/>
          </a:prstGeom>
          <a:noFill/>
        </p:spPr>
        <p:txBody>
          <a:bodyPr wrap="square" lIns="91297" tIns="45666" rIns="91297" bIns="45666" rtlCol="0" anchor="t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Corbel"/>
              </a:rPr>
              <a:t>More than</a:t>
            </a:r>
            <a:br>
              <a:rPr lang="en-GB" sz="1200" dirty="0">
                <a:solidFill>
                  <a:srgbClr val="FFFFFF"/>
                </a:solidFill>
                <a:latin typeface="Corbel"/>
              </a:rPr>
            </a:br>
            <a:r>
              <a:rPr lang="en-GB" sz="1200" dirty="0">
                <a:solidFill>
                  <a:srgbClr val="FFFFFF"/>
                </a:solidFill>
                <a:latin typeface="Corbel"/>
              </a:rPr>
              <a:t>100 countries,   </a:t>
            </a:r>
            <a:br>
              <a:rPr lang="en-GB" sz="1200" dirty="0">
                <a:solidFill>
                  <a:srgbClr val="FFFFFF"/>
                </a:solidFill>
                <a:latin typeface="Corbel"/>
              </a:rPr>
            </a:br>
            <a:r>
              <a:rPr lang="en-GB" sz="1200" dirty="0">
                <a:solidFill>
                  <a:srgbClr val="FFFFFF"/>
                </a:solidFill>
                <a:latin typeface="Corbel"/>
              </a:rPr>
              <a:t>1,300 locations,         more than </a:t>
            </a:r>
            <a:r>
              <a:rPr lang="en-GB" sz="1200" dirty="0" smtClean="0">
                <a:solidFill>
                  <a:srgbClr val="FFFFFF"/>
                </a:solidFill>
                <a:latin typeface="Corbel"/>
              </a:rPr>
              <a:t>79,000 </a:t>
            </a:r>
            <a:r>
              <a:rPr lang="en-GB" sz="1200" dirty="0">
                <a:solidFill>
                  <a:srgbClr val="FFFFFF"/>
                </a:solidFill>
                <a:latin typeface="Corbel"/>
              </a:rPr>
              <a:t>employees</a:t>
            </a: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4069374" y="1203969"/>
            <a:ext cx="4682395" cy="109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Kuehne + Nagel has evolved from a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traditional international freight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forwarder to a leading global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provider of innovative and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fully integrated supply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chain solutions.</a:t>
            </a:r>
            <a:endParaRPr lang="de-DE" altLang="zh-CN" dirty="0">
              <a:solidFill>
                <a:srgbClr val="FFFFFF"/>
              </a:solidFill>
              <a:latin typeface="Corbel"/>
              <a:cs typeface="Arial" charset="0"/>
            </a:endParaRPr>
          </a:p>
        </p:txBody>
      </p:sp>
      <p:sp>
        <p:nvSpPr>
          <p:cNvPr id="79" name="TextBox 57"/>
          <p:cNvSpPr txBox="1"/>
          <p:nvPr/>
        </p:nvSpPr>
        <p:spPr>
          <a:xfrm>
            <a:off x="4928993" y="4476672"/>
            <a:ext cx="1535968" cy="121687"/>
          </a:xfrm>
          <a:prstGeom prst="rect">
            <a:avLst/>
          </a:prstGeom>
          <a:noFill/>
        </p:spPr>
        <p:txBody>
          <a:bodyPr wrap="square" lIns="91297" tIns="45666" rIns="91297" bIns="45666" rtlCol="0" anchor="t" anchorCtr="0">
            <a:noAutofit/>
          </a:bodyPr>
          <a:lstStyle/>
          <a:p>
            <a:pPr defTabSz="68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FFFFFF"/>
                </a:solidFill>
                <a:latin typeface="Corbel"/>
              </a:rPr>
              <a:t>Source: Transport Intelligence</a:t>
            </a:r>
          </a:p>
        </p:txBody>
      </p:sp>
      <p:grpSp>
        <p:nvGrpSpPr>
          <p:cNvPr id="80" name="Group 34"/>
          <p:cNvGrpSpPr/>
          <p:nvPr/>
        </p:nvGrpSpPr>
        <p:grpSpPr>
          <a:xfrm rot="16200000">
            <a:off x="421088" y="2901758"/>
            <a:ext cx="391074" cy="422494"/>
            <a:chOff x="393130" y="3876898"/>
            <a:chExt cx="521270" cy="521270"/>
          </a:xfrm>
        </p:grpSpPr>
        <p:sp>
          <p:nvSpPr>
            <p:cNvPr id="81" name="Donut 35"/>
            <p:cNvSpPr/>
            <p:nvPr/>
          </p:nvSpPr>
          <p:spPr bwMode="auto">
            <a:xfrm>
              <a:off x="393130" y="3876898"/>
              <a:ext cx="521270" cy="521270"/>
            </a:xfrm>
            <a:prstGeom prst="donut">
              <a:avLst>
                <a:gd name="adj" fmla="val 10363"/>
              </a:avLst>
            </a:prstGeom>
            <a:solidFill>
              <a:srgbClr val="4AB9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82" name="Isosceles Triangle 36"/>
            <p:cNvSpPr/>
            <p:nvPr/>
          </p:nvSpPr>
          <p:spPr bwMode="auto">
            <a:xfrm rot="5400000">
              <a:off x="581501" y="4062920"/>
              <a:ext cx="173101" cy="149225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grpSp>
        <p:nvGrpSpPr>
          <p:cNvPr id="83" name="Group 34"/>
          <p:cNvGrpSpPr/>
          <p:nvPr/>
        </p:nvGrpSpPr>
        <p:grpSpPr>
          <a:xfrm rot="16200000">
            <a:off x="2510045" y="2901758"/>
            <a:ext cx="391074" cy="422494"/>
            <a:chOff x="393130" y="3876898"/>
            <a:chExt cx="521270" cy="521270"/>
          </a:xfrm>
        </p:grpSpPr>
        <p:sp>
          <p:nvSpPr>
            <p:cNvPr id="84" name="Donut 35"/>
            <p:cNvSpPr/>
            <p:nvPr/>
          </p:nvSpPr>
          <p:spPr bwMode="auto">
            <a:xfrm>
              <a:off x="393130" y="3876898"/>
              <a:ext cx="521270" cy="521270"/>
            </a:xfrm>
            <a:prstGeom prst="donut">
              <a:avLst>
                <a:gd name="adj" fmla="val 10363"/>
              </a:avLst>
            </a:prstGeom>
            <a:solidFill>
              <a:srgbClr val="4AB9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85" name="Isosceles Triangle 36"/>
            <p:cNvSpPr/>
            <p:nvPr/>
          </p:nvSpPr>
          <p:spPr bwMode="auto">
            <a:xfrm rot="5400000">
              <a:off x="581501" y="4062920"/>
              <a:ext cx="173101" cy="149225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grpSp>
        <p:nvGrpSpPr>
          <p:cNvPr id="86" name="Group 34"/>
          <p:cNvGrpSpPr/>
          <p:nvPr/>
        </p:nvGrpSpPr>
        <p:grpSpPr>
          <a:xfrm rot="16200000">
            <a:off x="6695599" y="2909363"/>
            <a:ext cx="391074" cy="422494"/>
            <a:chOff x="393130" y="3876898"/>
            <a:chExt cx="521270" cy="521270"/>
          </a:xfrm>
        </p:grpSpPr>
        <p:sp>
          <p:nvSpPr>
            <p:cNvPr id="87" name="Donut 35"/>
            <p:cNvSpPr/>
            <p:nvPr/>
          </p:nvSpPr>
          <p:spPr bwMode="auto">
            <a:xfrm>
              <a:off x="393130" y="3876898"/>
              <a:ext cx="521270" cy="521270"/>
            </a:xfrm>
            <a:prstGeom prst="donut">
              <a:avLst>
                <a:gd name="adj" fmla="val 10363"/>
              </a:avLst>
            </a:prstGeom>
            <a:solidFill>
              <a:srgbClr val="4AB9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88" name="Isosceles Triangle 36"/>
            <p:cNvSpPr/>
            <p:nvPr/>
          </p:nvSpPr>
          <p:spPr bwMode="auto">
            <a:xfrm rot="5400000">
              <a:off x="581501" y="4062920"/>
              <a:ext cx="173101" cy="149225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72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80723" marR="0" lvl="0" indent="-180723" algn="ctr" defTabSz="6857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56B7E9"/>
                </a:buClr>
                <a:buSzPct val="115000"/>
                <a:buFont typeface="Wingdings" pitchFamily="2" charset="2"/>
                <a:buChar char="§"/>
                <a:tabLst/>
                <a:defRPr/>
              </a:pP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sp>
        <p:nvSpPr>
          <p:cNvPr id="89" name="Donut 44"/>
          <p:cNvSpPr/>
          <p:nvPr/>
        </p:nvSpPr>
        <p:spPr bwMode="auto">
          <a:xfrm>
            <a:off x="584599" y="3475019"/>
            <a:ext cx="144066" cy="144060"/>
          </a:xfrm>
          <a:prstGeom prst="donut">
            <a:avLst/>
          </a:prstGeom>
          <a:solidFill>
            <a:srgbClr val="4AB9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90" name="Donut 44"/>
          <p:cNvSpPr/>
          <p:nvPr/>
        </p:nvSpPr>
        <p:spPr bwMode="auto">
          <a:xfrm>
            <a:off x="2700729" y="3478448"/>
            <a:ext cx="144066" cy="144060"/>
          </a:xfrm>
          <a:prstGeom prst="donut">
            <a:avLst/>
          </a:prstGeom>
          <a:solidFill>
            <a:srgbClr val="4AB9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91" name="Donut 44"/>
          <p:cNvSpPr/>
          <p:nvPr/>
        </p:nvSpPr>
        <p:spPr bwMode="auto">
          <a:xfrm>
            <a:off x="4717654" y="3486070"/>
            <a:ext cx="144066" cy="144060"/>
          </a:xfrm>
          <a:prstGeom prst="donut">
            <a:avLst/>
          </a:prstGeom>
          <a:solidFill>
            <a:srgbClr val="4AB9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92" name="Donut 44"/>
          <p:cNvSpPr/>
          <p:nvPr/>
        </p:nvSpPr>
        <p:spPr bwMode="auto">
          <a:xfrm>
            <a:off x="6878644" y="3486070"/>
            <a:ext cx="144066" cy="144060"/>
          </a:xfrm>
          <a:prstGeom prst="donut">
            <a:avLst/>
          </a:prstGeom>
          <a:solidFill>
            <a:srgbClr val="4AB9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93" name="Donut 44"/>
          <p:cNvSpPr/>
          <p:nvPr/>
        </p:nvSpPr>
        <p:spPr bwMode="auto">
          <a:xfrm>
            <a:off x="6878644" y="4454281"/>
            <a:ext cx="144066" cy="144060"/>
          </a:xfrm>
          <a:prstGeom prst="donut">
            <a:avLst/>
          </a:prstGeom>
          <a:solidFill>
            <a:srgbClr val="4AB9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845" tIns="71903" rIns="91297" bIns="4566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723" marR="0" lvl="0" indent="-180723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7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btitle 4"/>
          <p:cNvSpPr txBox="1">
            <a:spLocks/>
          </p:cNvSpPr>
          <p:nvPr/>
        </p:nvSpPr>
        <p:spPr>
          <a:xfrm>
            <a:off x="611028" y="792918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1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300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6006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9009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2011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5014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8017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1020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4023" indent="0" algn="ctr" defTabSz="686006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9144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55A88B86-3EEB-45E4-8374-A3C8753253CA}"/>
              </a:ext>
            </a:extLst>
          </p:cNvPr>
          <p:cNvSpPr txBox="1"/>
          <p:nvPr/>
        </p:nvSpPr>
        <p:spPr>
          <a:xfrm>
            <a:off x="1510302" y="1109805"/>
            <a:ext cx="5527881" cy="201622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R="357469" algn="r" defTabSz="685526">
              <a:lnSpc>
                <a:spcPts val="8999"/>
              </a:lnSpc>
            </a:pPr>
            <a:r>
              <a:rPr lang="de-CH" sz="7200" b="1" spc="-10" dirty="0" err="1">
                <a:solidFill>
                  <a:srgbClr val="56B7E9"/>
                </a:solidFill>
                <a:latin typeface="Corbel" panose="020B0503020204020204" pitchFamily="34" charset="0"/>
                <a:cs typeface="Corbel"/>
              </a:rPr>
              <a:t>Thank</a:t>
            </a:r>
            <a:r>
              <a:rPr lang="de-CH" sz="7200" b="1" spc="-10" dirty="0">
                <a:solidFill>
                  <a:srgbClr val="56B7E9"/>
                </a:solidFill>
                <a:latin typeface="Corbel" panose="020B0503020204020204" pitchFamily="34" charset="0"/>
                <a:cs typeface="Corbel"/>
              </a:rPr>
              <a:t> </a:t>
            </a:r>
            <a:r>
              <a:rPr lang="de-CH" sz="7200" b="1" spc="-10" dirty="0" err="1">
                <a:solidFill>
                  <a:srgbClr val="56B7E9"/>
                </a:solidFill>
                <a:latin typeface="Corbel" panose="020B0503020204020204" pitchFamily="34" charset="0"/>
                <a:cs typeface="Corbel"/>
              </a:rPr>
              <a:t>you</a:t>
            </a:r>
            <a:endParaRPr lang="x-none" sz="7200" b="1" spc="-10" dirty="0">
              <a:solidFill>
                <a:srgbClr val="56B7E9"/>
              </a:solidFill>
              <a:latin typeface="Corbel" panose="020B0503020204020204" pitchFamily="34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360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4069374" y="1203969"/>
            <a:ext cx="4682395" cy="109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Kuehne + Nagel has evolved from a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traditional international freight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forwarder to a leading global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provider of innovative and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fully integrated supply </a:t>
            </a:r>
          </a:p>
          <a:p>
            <a:pPr algn="r" defTabSz="640449">
              <a:buClr>
                <a:srgbClr val="56B7E9"/>
              </a:buClr>
              <a:buSzPct val="115000"/>
              <a:tabLst>
                <a:tab pos="1433087" algn="l"/>
              </a:tabLst>
            </a:pPr>
            <a:r>
              <a:rPr lang="en-US" altLang="ja-JP" dirty="0">
                <a:solidFill>
                  <a:srgbClr val="FFFFFF"/>
                </a:solidFill>
                <a:latin typeface="Corbel"/>
                <a:ea typeface="メイリオ"/>
                <a:cs typeface="Arial" charset="0"/>
              </a:rPr>
              <a:t>chain solutions.</a:t>
            </a:r>
            <a:endParaRPr lang="de-DE" altLang="zh-CN" dirty="0">
              <a:solidFill>
                <a:srgbClr val="FFFFFF"/>
              </a:solidFill>
              <a:latin typeface="Corbel"/>
              <a:cs typeface="Arial" charset="0"/>
            </a:endParaRPr>
          </a:p>
        </p:txBody>
      </p:sp>
      <p:pic>
        <p:nvPicPr>
          <p:cNvPr id="38" name="Picture 2"/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6" y="724944"/>
            <a:ext cx="9147175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8"/>
          <p:cNvSpPr/>
          <p:nvPr/>
        </p:nvSpPr>
        <p:spPr>
          <a:xfrm>
            <a:off x="427642" y="230202"/>
            <a:ext cx="4069320" cy="424863"/>
          </a:xfrm>
          <a:prstGeom prst="rect">
            <a:avLst/>
          </a:prstGeom>
        </p:spPr>
        <p:txBody>
          <a:bodyPr wrap="none" lIns="91457" tIns="45730" rIns="91457" bIns="45730">
            <a:spAutoFit/>
          </a:bodyPr>
          <a:lstStyle/>
          <a:p>
            <a:pPr defTabSz="685732">
              <a:lnSpc>
                <a:spcPct val="90000"/>
              </a:lnSpc>
              <a:spcAft>
                <a:spcPts val="1801"/>
              </a:spcAft>
            </a:pPr>
            <a:r>
              <a:rPr lang="en-GB" sz="2400" b="1" dirty="0">
                <a:solidFill>
                  <a:srgbClr val="002D53"/>
                </a:solidFill>
                <a:latin typeface="Corbel" panose="020B0503020204020204"/>
                <a:cs typeface="Corbel"/>
              </a:rPr>
              <a:t>The Global Logistics Network</a:t>
            </a:r>
          </a:p>
        </p:txBody>
      </p:sp>
      <p:sp>
        <p:nvSpPr>
          <p:cNvPr id="42" name="Textfeld 6"/>
          <p:cNvSpPr txBox="1"/>
          <p:nvPr/>
        </p:nvSpPr>
        <p:spPr>
          <a:xfrm>
            <a:off x="427643" y="885892"/>
            <a:ext cx="4815099" cy="1849218"/>
          </a:xfrm>
          <a:prstGeom prst="rect">
            <a:avLst/>
          </a:prstGeom>
          <a:solidFill>
            <a:sysClr val="window" lastClr="FFFFFF">
              <a:alpha val="90000"/>
            </a:sysClr>
          </a:solidFill>
        </p:spPr>
        <p:txBody>
          <a:bodyPr wrap="square" lIns="288057" tIns="273655" rIns="288057" bIns="273655" rtlCol="0">
            <a:spAutoFit/>
          </a:bodyPr>
          <a:lstStyle/>
          <a:p>
            <a:pPr marL="176248" marR="0" lvl="0" indent="-176248" defTabSz="685732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Worldwide network – </a:t>
            </a:r>
            <a:r>
              <a:rPr kumimoji="0" lang="tr-TR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/>
            </a:r>
            <a:br>
              <a:rPr kumimoji="0" lang="tr-TR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</a:br>
            <a:r>
              <a:rPr kumimoji="0" lang="en-US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1,300 locations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 in over </a:t>
            </a:r>
            <a:r>
              <a:rPr kumimoji="0" lang="en-US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100</a:t>
            </a:r>
            <a:r>
              <a:rPr kumimoji="0" lang="tr-TR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 </a:t>
            </a:r>
            <a:r>
              <a:rPr kumimoji="0" lang="en-US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countries</a:t>
            </a:r>
          </a:p>
          <a:p>
            <a:pPr marL="176248" marR="0" lvl="0" indent="-176248" defTabSz="685732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Integrated service portfolio – approximately </a:t>
            </a:r>
            <a:r>
              <a:rPr kumimoji="0" lang="en-US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79,000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employees</a:t>
            </a:r>
          </a:p>
          <a:p>
            <a:pPr marL="176248" marR="0" lvl="0" indent="-176248" defTabSz="685732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Net Turnover of CHF</a:t>
            </a:r>
            <a:r>
              <a:rPr kumimoji="0" lang="en-US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 18,594 million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cs typeface="Corbel"/>
              </a:rPr>
              <a:t>in 2017</a:t>
            </a:r>
          </a:p>
        </p:txBody>
      </p:sp>
      <p:grpSp>
        <p:nvGrpSpPr>
          <p:cNvPr id="8" name="Gruppierung 9"/>
          <p:cNvGrpSpPr>
            <a:grpSpLocks/>
          </p:cNvGrpSpPr>
          <p:nvPr/>
        </p:nvGrpSpPr>
        <p:grpSpPr>
          <a:xfrm>
            <a:off x="120781" y="4552676"/>
            <a:ext cx="1966811" cy="1089187"/>
            <a:chOff x="1692995" y="1274270"/>
            <a:chExt cx="1930954" cy="1157021"/>
          </a:xfrm>
        </p:grpSpPr>
        <p:sp>
          <p:nvSpPr>
            <p:cNvPr id="9" name="Textfeld 20"/>
            <p:cNvSpPr txBox="1">
              <a:spLocks/>
            </p:cNvSpPr>
            <p:nvPr/>
          </p:nvSpPr>
          <p:spPr>
            <a:xfrm>
              <a:off x="1692998" y="1722568"/>
              <a:ext cx="1930951" cy="708723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93600" rIns="144000" bIns="140400" rtlCol="0" anchor="ctr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/>
                  <a:ea typeface="+mn-ea"/>
                </a:rPr>
                <a:t>Over  </a:t>
              </a:r>
              <a:r>
                <a:rPr kumimoji="0" lang="en-GB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/>
                  <a:ea typeface="+mn-ea"/>
                  <a:cs typeface="Corbel"/>
                </a:rPr>
                <a:t>4.4 </a:t>
              </a: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/>
                  <a:ea typeface="+mn-ea"/>
                  <a:cs typeface="Corbel"/>
                </a:rPr>
                <a:t>million </a:t>
              </a: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/>
                  <a:ea typeface="+mn-ea"/>
                  <a:cs typeface="Corbel"/>
                </a:rPr>
                <a:t>TEUs 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/>
                  <a:ea typeface="+mn-ea"/>
                  <a:cs typeface="Corbel"/>
                </a:rPr>
                <a:t>handled</a:t>
              </a:r>
            </a:p>
          </p:txBody>
        </p:sp>
        <p:sp>
          <p:nvSpPr>
            <p:cNvPr id="10" name="Textfeld 21"/>
            <p:cNvSpPr txBox="1">
              <a:spLocks noChangeAspect="1"/>
            </p:cNvSpPr>
            <p:nvPr/>
          </p:nvSpPr>
          <p:spPr>
            <a:xfrm>
              <a:off x="1692995" y="1274270"/>
              <a:ext cx="1930950" cy="387384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</a:rPr>
                <a:t>SEAFREIGHT</a:t>
              </a:r>
            </a:p>
          </p:txBody>
        </p:sp>
      </p:grpSp>
      <p:grpSp>
        <p:nvGrpSpPr>
          <p:cNvPr id="11" name="Gruppierung 6"/>
          <p:cNvGrpSpPr>
            <a:grpSpLocks/>
          </p:cNvGrpSpPr>
          <p:nvPr/>
        </p:nvGrpSpPr>
        <p:grpSpPr>
          <a:xfrm>
            <a:off x="2410061" y="4552678"/>
            <a:ext cx="1965600" cy="1090800"/>
            <a:chOff x="6594723" y="1566868"/>
            <a:chExt cx="1960697" cy="1118661"/>
          </a:xfrm>
        </p:grpSpPr>
        <p:sp>
          <p:nvSpPr>
            <p:cNvPr id="12" name="Textfeld 22"/>
            <p:cNvSpPr txBox="1"/>
            <p:nvPr/>
          </p:nvSpPr>
          <p:spPr>
            <a:xfrm>
              <a:off x="6594724" y="2020831"/>
              <a:ext cx="1960696" cy="66469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93600" rIns="144000" bIns="140400" rtlCol="0" anchor="ctr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/>
                  <a:ea typeface="+mn-ea"/>
                  <a:cs typeface="Corbel"/>
                </a:rPr>
                <a:t>1.6 million </a:t>
              </a: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Georgia"/>
                  <a:ea typeface="+mn-ea"/>
                  <a:cs typeface="Georgia"/>
                </a:rPr>
                <a:t/>
              </a:r>
              <a:b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Georgia"/>
                  <a:ea typeface="+mn-ea"/>
                  <a:cs typeface="Georgia"/>
                </a:rPr>
              </a:b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/>
                  <a:ea typeface="+mn-ea"/>
                  <a:cs typeface="Corbel"/>
                </a:rPr>
                <a:t>tons handled</a:t>
              </a:r>
            </a:p>
          </p:txBody>
        </p:sp>
        <p:sp>
          <p:nvSpPr>
            <p:cNvPr id="13" name="Textfeld 29"/>
            <p:cNvSpPr txBox="1"/>
            <p:nvPr/>
          </p:nvSpPr>
          <p:spPr>
            <a:xfrm>
              <a:off x="6594723" y="1566868"/>
              <a:ext cx="1960696" cy="396833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</a:rPr>
                <a:t>AIRFREIGHT</a:t>
              </a:r>
            </a:p>
          </p:txBody>
        </p:sp>
      </p:grpSp>
      <p:grpSp>
        <p:nvGrpSpPr>
          <p:cNvPr id="14" name="Gruppierung 7"/>
          <p:cNvGrpSpPr>
            <a:grpSpLocks/>
          </p:cNvGrpSpPr>
          <p:nvPr/>
        </p:nvGrpSpPr>
        <p:grpSpPr>
          <a:xfrm>
            <a:off x="6917780" y="4605863"/>
            <a:ext cx="2088000" cy="1090800"/>
            <a:chOff x="320389" y="3350089"/>
            <a:chExt cx="3333302" cy="1245722"/>
          </a:xfrm>
        </p:grpSpPr>
        <p:sp>
          <p:nvSpPr>
            <p:cNvPr id="15" name="Textfeld 25"/>
            <p:cNvSpPr txBox="1"/>
            <p:nvPr/>
          </p:nvSpPr>
          <p:spPr>
            <a:xfrm>
              <a:off x="320391" y="3823636"/>
              <a:ext cx="3333299" cy="772175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lIns="144000" tIns="93600" rIns="144000" bIns="140400" rtlCol="0" anchor="ctr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Over </a:t>
              </a: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 panose="020B0503020204020204" pitchFamily="34" charset="0"/>
                  <a:cs typeface="Corbel"/>
                </a:rPr>
                <a:t>10.6 million m2 </a:t>
              </a: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 panose="020B0503020204020204" pitchFamily="34" charset="0"/>
                  <a:cs typeface="Georgia"/>
                </a:rPr>
                <a:t/>
              </a:r>
              <a:b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 panose="020B0503020204020204" pitchFamily="34" charset="0"/>
                  <a:cs typeface="Georgia"/>
                </a:rPr>
              </a:b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 panose="020B0503020204020204" pitchFamily="34" charset="0"/>
                  <a:cs typeface="Corbel"/>
                </a:rPr>
                <a:t>warehousing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2D53"/>
                </a:solidFill>
                <a:effectLst/>
                <a:uLnTx/>
                <a:uFillTx/>
                <a:latin typeface="Corbel" panose="020B0503020204020204" pitchFamily="34" charset="0"/>
                <a:cs typeface="Corbel"/>
              </a:endParaRPr>
            </a:p>
          </p:txBody>
        </p:sp>
        <p:sp>
          <p:nvSpPr>
            <p:cNvPr id="16" name="Textfeld 27"/>
            <p:cNvSpPr txBox="1"/>
            <p:nvPr/>
          </p:nvSpPr>
          <p:spPr>
            <a:xfrm>
              <a:off x="320389" y="3350089"/>
              <a:ext cx="3333302" cy="396833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</a:rPr>
                <a:t>CONTRACT LOGISTICS</a:t>
              </a:r>
            </a:p>
          </p:txBody>
        </p:sp>
      </p:grpSp>
      <p:grpSp>
        <p:nvGrpSpPr>
          <p:cNvPr id="18" name="Gruppierung 1"/>
          <p:cNvGrpSpPr>
            <a:grpSpLocks/>
          </p:cNvGrpSpPr>
          <p:nvPr/>
        </p:nvGrpSpPr>
        <p:grpSpPr>
          <a:xfrm>
            <a:off x="4649638" y="4577404"/>
            <a:ext cx="1965600" cy="1090800"/>
            <a:chOff x="5533219" y="3050645"/>
            <a:chExt cx="1960697" cy="1111998"/>
          </a:xfrm>
        </p:grpSpPr>
        <p:sp>
          <p:nvSpPr>
            <p:cNvPr id="19" name="Textfeld 32"/>
            <p:cNvSpPr txBox="1">
              <a:spLocks noChangeAspect="1"/>
            </p:cNvSpPr>
            <p:nvPr/>
          </p:nvSpPr>
          <p:spPr>
            <a:xfrm>
              <a:off x="5533220" y="3497948"/>
              <a:ext cx="1960696" cy="664695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lIns="144000" tIns="93600" rIns="144000" bIns="140400" rtlCol="0" anchor="ctr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1"/>
                  </a:solidFill>
                </a:defRPr>
              </a:lvl1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 panose="020B0503020204020204" pitchFamily="34" charset="0"/>
                  <a:cs typeface="Corbel"/>
                </a:rPr>
                <a:t>18.4 million </a:t>
              </a: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 panose="020B0503020204020204" pitchFamily="34" charset="0"/>
                  <a:cs typeface="Georgia"/>
                </a:rPr>
                <a:t/>
              </a:r>
              <a:b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4AB9E6"/>
                  </a:solidFill>
                  <a:effectLst/>
                  <a:uLnTx/>
                  <a:uFillTx/>
                  <a:latin typeface="Corbel" panose="020B0503020204020204" pitchFamily="34" charset="0"/>
                  <a:cs typeface="Georgia"/>
                </a:rPr>
              </a:b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D53"/>
                  </a:solidFill>
                  <a:effectLst/>
                  <a:uLnTx/>
                  <a:uFillTx/>
                  <a:latin typeface="Corbel" panose="020B0503020204020204" pitchFamily="34" charset="0"/>
                  <a:cs typeface="Corbel"/>
                </a:rPr>
                <a:t>shipments</a:t>
              </a:r>
            </a:p>
          </p:txBody>
        </p:sp>
        <p:sp>
          <p:nvSpPr>
            <p:cNvPr id="20" name="Textfeld 35"/>
            <p:cNvSpPr txBox="1"/>
            <p:nvPr/>
          </p:nvSpPr>
          <p:spPr>
            <a:xfrm>
              <a:off x="5533219" y="3050645"/>
              <a:ext cx="1960696" cy="396833"/>
            </a:xfrm>
            <a:prstGeom prst="rect">
              <a:avLst/>
            </a:prstGeom>
            <a:solidFill>
              <a:srgbClr val="002D53"/>
            </a:solidFill>
            <a:ln w="38100" cap="flat" cmpd="sng" algn="ctr">
              <a:solidFill>
                <a:srgbClr val="002D53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140400" rIns="144000" bIns="140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2D53"/>
                  </a:solidFill>
                  <a:cs typeface="Corbe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3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</a:rPr>
                <a:t>OVERLAND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0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5"/>
          <p:cNvSpPr txBox="1">
            <a:spLocks/>
          </p:cNvSpPr>
          <p:nvPr/>
        </p:nvSpPr>
        <p:spPr>
          <a:xfrm>
            <a:off x="235031" y="292596"/>
            <a:ext cx="8177871" cy="630630"/>
          </a:xfrm>
          <a:prstGeom prst="rect">
            <a:avLst/>
          </a:prstGeom>
          <a:noFill/>
        </p:spPr>
        <p:txBody>
          <a:bodyPr vert="horz" lIns="0" tIns="719208" rIns="647283" bIns="629307" rtlCol="0" anchor="ctr">
            <a:noAutofit/>
          </a:bodyPr>
          <a:lstStyle>
            <a:lvl1pPr algn="l" defTabSz="685938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513767" algn="l"/>
              </a:tabLst>
              <a:defRPr sz="28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rgbClr val="002D53"/>
                </a:solidFill>
                <a:latin typeface="Corbel"/>
              </a:rPr>
              <a:t>Dedicated </a:t>
            </a:r>
            <a:r>
              <a:rPr lang="en-GB" sz="2400" dirty="0">
                <a:solidFill>
                  <a:srgbClr val="002D53"/>
                </a:solidFill>
                <a:latin typeface="Corbel"/>
              </a:rPr>
              <a:t>Solutions for the World’s Major Industries</a:t>
            </a:r>
          </a:p>
        </p:txBody>
      </p:sp>
      <p:pic>
        <p:nvPicPr>
          <p:cNvPr id="59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23060"/>
          <a:stretch/>
        </p:blipFill>
        <p:spPr>
          <a:xfrm>
            <a:off x="0" y="988368"/>
            <a:ext cx="9147175" cy="4156720"/>
          </a:xfrm>
          <a:prstGeom prst="rect">
            <a:avLst/>
          </a:prstGeom>
        </p:spPr>
      </p:pic>
      <p:sp>
        <p:nvSpPr>
          <p:cNvPr id="94" name="Rectangle 26"/>
          <p:cNvSpPr/>
          <p:nvPr/>
        </p:nvSpPr>
        <p:spPr>
          <a:xfrm>
            <a:off x="0" y="1276400"/>
            <a:ext cx="9147175" cy="3600400"/>
          </a:xfrm>
          <a:prstGeom prst="rect">
            <a:avLst/>
          </a:prstGeom>
          <a:solidFill>
            <a:srgbClr val="F2F2F2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317" tIns="45674" rIns="91317" bIns="45674" rtlCol="0" anchor="ctr"/>
          <a:lstStyle/>
          <a:p>
            <a:pPr marL="0" marR="0" lvl="0" indent="0" algn="ctr" defTabSz="6845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Segnaposto piè di pagina 5"/>
          <p:cNvSpPr txBox="1">
            <a:spLocks/>
          </p:cNvSpPr>
          <p:nvPr/>
        </p:nvSpPr>
        <p:spPr>
          <a:xfrm>
            <a:off x="842150" y="4894186"/>
            <a:ext cx="6279051" cy="2509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x-none"/>
            </a:defPPr>
            <a:lvl1pPr marL="0" algn="l" defTabSz="684566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88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566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846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9131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412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694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979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8259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white"/>
                </a:solidFill>
                <a:latin typeface="Corbel"/>
              </a:rPr>
              <a:t>Kuehne + Nagel November 2018                                                                                    Confidential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2" name="Segnaposto numero diapositiva 6"/>
          <p:cNvSpPr txBox="1">
            <a:spLocks/>
          </p:cNvSpPr>
          <p:nvPr/>
        </p:nvSpPr>
        <p:spPr>
          <a:xfrm>
            <a:off x="235032" y="4894186"/>
            <a:ext cx="547966" cy="2509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x-none"/>
            </a:defPPr>
            <a:lvl1pPr marL="0" algn="l" defTabSz="684566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88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566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846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9131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412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694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979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8259" algn="l" defTabSz="684566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C19B17-234D-4744-80A5-C6D89026597E}" type="slidenum">
              <a:rPr lang="en-US" smtClean="0">
                <a:solidFill>
                  <a:prstClr val="white"/>
                </a:solidFill>
                <a:latin typeface="Corbel"/>
              </a:rPr>
              <a:pPr/>
              <a:t>4</a:t>
            </a:fld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 descr="auto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185" y="1708430"/>
            <a:ext cx="1970010" cy="10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6" descr="FMC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399" y="1708430"/>
            <a:ext cx="2055702" cy="10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7" descr="hitech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191" y="1708430"/>
            <a:ext cx="2050849" cy="10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8" descr="industrial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9" y="3607751"/>
            <a:ext cx="1982650" cy="10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9" descr="oilgas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938" y="3599145"/>
            <a:ext cx="1969980" cy="113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50" descr="pharm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1519" y="3605376"/>
            <a:ext cx="2135881" cy="112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Rectangle 27"/>
          <p:cNvSpPr>
            <a:spLocks/>
          </p:cNvSpPr>
          <p:nvPr/>
        </p:nvSpPr>
        <p:spPr bwMode="auto">
          <a:xfrm>
            <a:off x="287493" y="1444980"/>
            <a:ext cx="1982649" cy="264994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sym typeface="Arial" charset="0"/>
              </a:rPr>
              <a:t>Aerospace</a:t>
            </a:r>
          </a:p>
        </p:txBody>
      </p:sp>
      <p:sp>
        <p:nvSpPr>
          <p:cNvPr id="49" name="Rectangle 27"/>
          <p:cNvSpPr>
            <a:spLocks/>
          </p:cNvSpPr>
          <p:nvPr/>
        </p:nvSpPr>
        <p:spPr bwMode="auto">
          <a:xfrm>
            <a:off x="2412962" y="1444996"/>
            <a:ext cx="1971225" cy="280591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sym typeface="Arial" charset="0"/>
              </a:rPr>
              <a:t>Automotive</a:t>
            </a:r>
          </a:p>
        </p:txBody>
      </p:sp>
      <p:sp>
        <p:nvSpPr>
          <p:cNvPr id="50" name="Rectangle 27"/>
          <p:cNvSpPr>
            <a:spLocks/>
          </p:cNvSpPr>
          <p:nvPr/>
        </p:nvSpPr>
        <p:spPr bwMode="auto">
          <a:xfrm>
            <a:off x="4536400" y="1444996"/>
            <a:ext cx="2055702" cy="280591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cs typeface="Arial" charset="0"/>
              </a:rPr>
              <a:t>Consumer</a:t>
            </a:r>
          </a:p>
        </p:txBody>
      </p:sp>
      <p:sp>
        <p:nvSpPr>
          <p:cNvPr id="51" name="Rectangle 27"/>
          <p:cNvSpPr>
            <a:spLocks/>
          </p:cNvSpPr>
          <p:nvPr/>
        </p:nvSpPr>
        <p:spPr bwMode="auto">
          <a:xfrm>
            <a:off x="6736191" y="1444995"/>
            <a:ext cx="2050849" cy="263434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cs typeface="Arial" charset="0"/>
              </a:rPr>
              <a:t>High-Tech</a:t>
            </a:r>
          </a:p>
        </p:txBody>
      </p:sp>
      <p:sp>
        <p:nvSpPr>
          <p:cNvPr id="52" name="Rectangle 27"/>
          <p:cNvSpPr>
            <a:spLocks/>
          </p:cNvSpPr>
          <p:nvPr/>
        </p:nvSpPr>
        <p:spPr bwMode="auto">
          <a:xfrm>
            <a:off x="287493" y="3357507"/>
            <a:ext cx="1982651" cy="250243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sym typeface="Arial" charset="0"/>
              </a:rPr>
              <a:t>Industrial</a:t>
            </a:r>
          </a:p>
        </p:txBody>
      </p:sp>
      <p:sp>
        <p:nvSpPr>
          <p:cNvPr id="53" name="Rectangle 27"/>
          <p:cNvSpPr>
            <a:spLocks/>
          </p:cNvSpPr>
          <p:nvPr/>
        </p:nvSpPr>
        <p:spPr bwMode="auto">
          <a:xfrm>
            <a:off x="2414185" y="3369273"/>
            <a:ext cx="1971224" cy="228985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sym typeface="Arial" charset="0"/>
              </a:rPr>
              <a:t>Oil &amp; Gas</a:t>
            </a:r>
          </a:p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54" name="Rectangle 27"/>
          <p:cNvSpPr>
            <a:spLocks/>
          </p:cNvSpPr>
          <p:nvPr/>
        </p:nvSpPr>
        <p:spPr bwMode="auto">
          <a:xfrm>
            <a:off x="4491572" y="3364655"/>
            <a:ext cx="2135068" cy="259905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sym typeface="Arial" charset="0"/>
              </a:rPr>
              <a:t>Pharma &amp; Healthcare</a:t>
            </a:r>
            <a:endParaRPr lang="en-US" altLang="zh-CN" sz="1600" dirty="0">
              <a:solidFill>
                <a:prstClr val="white"/>
              </a:solidFill>
              <a:latin typeface="Corbel"/>
              <a:cs typeface="Arial" charset="0"/>
            </a:endParaRPr>
          </a:p>
        </p:txBody>
      </p:sp>
      <p:pic>
        <p:nvPicPr>
          <p:cNvPr id="55" name="Picture 28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93" y="1708430"/>
            <a:ext cx="1982651" cy="10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Rectangle 27"/>
          <p:cNvSpPr>
            <a:spLocks/>
          </p:cNvSpPr>
          <p:nvPr/>
        </p:nvSpPr>
        <p:spPr bwMode="auto">
          <a:xfrm>
            <a:off x="6736190" y="3347991"/>
            <a:ext cx="2062311" cy="250243"/>
          </a:xfrm>
          <a:prstGeom prst="rect">
            <a:avLst/>
          </a:prstGeom>
          <a:solidFill>
            <a:srgbClr val="0070C0"/>
          </a:solidFill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51" tIns="0" rIns="72151" bIns="54100" anchor="t"/>
          <a:lstStyle/>
          <a:p>
            <a:pPr defTabSz="9115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Corbel"/>
                <a:cs typeface="Arial" charset="0"/>
              </a:rPr>
              <a:t>Retail</a:t>
            </a:r>
          </a:p>
        </p:txBody>
      </p:sp>
      <p:pic>
        <p:nvPicPr>
          <p:cNvPr id="57" name="Picture 51" descr="retail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301" y="3596864"/>
            <a:ext cx="2057199" cy="11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0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1" y="930214"/>
            <a:ext cx="4287974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xmlns="" id="{2661CF09-9FE9-4035-8F3C-C8C0AE06A808}"/>
              </a:ext>
            </a:extLst>
          </p:cNvPr>
          <p:cNvSpPr txBox="1">
            <a:spLocks/>
          </p:cNvSpPr>
          <p:nvPr/>
        </p:nvSpPr>
        <p:spPr>
          <a:xfrm>
            <a:off x="593163" y="418708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Key Fact &amp; Figures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42" name="Subtitle 4">
            <a:extLst>
              <a:ext uri="{FF2B5EF4-FFF2-40B4-BE49-F238E27FC236}">
                <a16:creationId xmlns:a16="http://schemas.microsoft.com/office/drawing/2014/main" xmlns="" id="{808ECD3C-8D1C-4952-B91F-63270418EC1C}"/>
              </a:ext>
            </a:extLst>
          </p:cNvPr>
          <p:cNvSpPr txBox="1">
            <a:spLocks/>
          </p:cNvSpPr>
          <p:nvPr/>
        </p:nvSpPr>
        <p:spPr>
          <a:xfrm>
            <a:off x="611029" y="759966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69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93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906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873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842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811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780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74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B7E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More info at www.kuehne-nagel.it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43" name="Gruppo 42"/>
          <p:cNvGrpSpPr/>
          <p:nvPr/>
        </p:nvGrpSpPr>
        <p:grpSpPr>
          <a:xfrm>
            <a:off x="1621259" y="3023429"/>
            <a:ext cx="2970611" cy="2254899"/>
            <a:chOff x="2325079" y="2354091"/>
            <a:chExt cx="2970611" cy="2254899"/>
          </a:xfrm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xmlns="" id="{B8A1A0CE-6344-4C03-901D-B967C4210DF1}"/>
                </a:ext>
              </a:extLst>
            </p:cNvPr>
            <p:cNvSpPr>
              <a:spLocks/>
            </p:cNvSpPr>
            <p:nvPr/>
          </p:nvSpPr>
          <p:spPr bwMode="gray">
            <a:xfrm>
              <a:off x="4070423" y="3981894"/>
              <a:ext cx="90352" cy="21050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5" y="13"/>
                </a:cxn>
                <a:cxn ang="0">
                  <a:pos x="0" y="18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0" y="45"/>
                </a:cxn>
                <a:cxn ang="0">
                  <a:pos x="5" y="54"/>
                </a:cxn>
                <a:cxn ang="0">
                  <a:pos x="5" y="58"/>
                </a:cxn>
                <a:cxn ang="0">
                  <a:pos x="9" y="63"/>
                </a:cxn>
                <a:cxn ang="0">
                  <a:pos x="14" y="63"/>
                </a:cxn>
                <a:cxn ang="0">
                  <a:pos x="14" y="54"/>
                </a:cxn>
                <a:cxn ang="0">
                  <a:pos x="27" y="40"/>
                </a:cxn>
                <a:cxn ang="0">
                  <a:pos x="18" y="36"/>
                </a:cxn>
                <a:cxn ang="0">
                  <a:pos x="18" y="13"/>
                </a:cxn>
                <a:cxn ang="0">
                  <a:pos x="14" y="13"/>
                </a:cxn>
                <a:cxn ang="0">
                  <a:pos x="14" y="5"/>
                </a:cxn>
                <a:cxn ang="0">
                  <a:pos x="5" y="0"/>
                </a:cxn>
                <a:cxn ang="0">
                  <a:pos x="0" y="13"/>
                </a:cxn>
              </a:cxnLst>
              <a:rect l="0" t="0" r="r" b="b"/>
              <a:pathLst>
                <a:path w="27" h="63">
                  <a:moveTo>
                    <a:pt x="0" y="13"/>
                  </a:moveTo>
                  <a:lnTo>
                    <a:pt x="5" y="13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5" y="54"/>
                  </a:lnTo>
                  <a:lnTo>
                    <a:pt x="5" y="58"/>
                  </a:lnTo>
                  <a:lnTo>
                    <a:pt x="9" y="63"/>
                  </a:lnTo>
                  <a:lnTo>
                    <a:pt x="14" y="63"/>
                  </a:lnTo>
                  <a:lnTo>
                    <a:pt x="14" y="54"/>
                  </a:lnTo>
                  <a:lnTo>
                    <a:pt x="27" y="40"/>
                  </a:lnTo>
                  <a:lnTo>
                    <a:pt x="18" y="36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5"/>
                  </a:lnTo>
                  <a:lnTo>
                    <a:pt x="5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xmlns="" id="{A715C48D-7B86-4575-9455-EB4EB61892A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09846" y="3534441"/>
              <a:ext cx="357002" cy="19286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5"/>
                </a:cxn>
                <a:cxn ang="0">
                  <a:pos x="0" y="49"/>
                </a:cxn>
                <a:cxn ang="0">
                  <a:pos x="9" y="45"/>
                </a:cxn>
                <a:cxn ang="0">
                  <a:pos x="9" y="49"/>
                </a:cxn>
                <a:cxn ang="0">
                  <a:pos x="18" y="49"/>
                </a:cxn>
                <a:cxn ang="0">
                  <a:pos x="22" y="45"/>
                </a:cxn>
                <a:cxn ang="0">
                  <a:pos x="36" y="45"/>
                </a:cxn>
                <a:cxn ang="0">
                  <a:pos x="40" y="54"/>
                </a:cxn>
                <a:cxn ang="0">
                  <a:pos x="54" y="58"/>
                </a:cxn>
                <a:cxn ang="0">
                  <a:pos x="67" y="58"/>
                </a:cxn>
                <a:cxn ang="0">
                  <a:pos x="76" y="54"/>
                </a:cxn>
                <a:cxn ang="0">
                  <a:pos x="89" y="49"/>
                </a:cxn>
                <a:cxn ang="0">
                  <a:pos x="94" y="45"/>
                </a:cxn>
                <a:cxn ang="0">
                  <a:pos x="94" y="40"/>
                </a:cxn>
                <a:cxn ang="0">
                  <a:pos x="94" y="36"/>
                </a:cxn>
                <a:cxn ang="0">
                  <a:pos x="94" y="31"/>
                </a:cxn>
                <a:cxn ang="0">
                  <a:pos x="103" y="31"/>
                </a:cxn>
                <a:cxn ang="0">
                  <a:pos x="107" y="22"/>
                </a:cxn>
                <a:cxn ang="0">
                  <a:pos x="107" y="18"/>
                </a:cxn>
                <a:cxn ang="0">
                  <a:pos x="107" y="13"/>
                </a:cxn>
                <a:cxn ang="0">
                  <a:pos x="103" y="13"/>
                </a:cxn>
                <a:cxn ang="0">
                  <a:pos x="98" y="13"/>
                </a:cxn>
                <a:cxn ang="0">
                  <a:pos x="98" y="4"/>
                </a:cxn>
                <a:cxn ang="0">
                  <a:pos x="76" y="0"/>
                </a:cxn>
                <a:cxn ang="0">
                  <a:pos x="67" y="9"/>
                </a:cxn>
                <a:cxn ang="0">
                  <a:pos x="58" y="9"/>
                </a:cxn>
                <a:cxn ang="0">
                  <a:pos x="54" y="13"/>
                </a:cxn>
                <a:cxn ang="0">
                  <a:pos x="45" y="18"/>
                </a:cxn>
                <a:cxn ang="0">
                  <a:pos x="40" y="22"/>
                </a:cxn>
                <a:cxn ang="0">
                  <a:pos x="49" y="27"/>
                </a:cxn>
                <a:cxn ang="0">
                  <a:pos x="45" y="36"/>
                </a:cxn>
                <a:cxn ang="0">
                  <a:pos x="40" y="31"/>
                </a:cxn>
                <a:cxn ang="0">
                  <a:pos x="22" y="36"/>
                </a:cxn>
                <a:cxn ang="0">
                  <a:pos x="0" y="31"/>
                </a:cxn>
              </a:cxnLst>
              <a:rect l="0" t="0" r="r" b="b"/>
              <a:pathLst>
                <a:path w="107" h="58">
                  <a:moveTo>
                    <a:pt x="0" y="31"/>
                  </a:moveTo>
                  <a:lnTo>
                    <a:pt x="0" y="45"/>
                  </a:lnTo>
                  <a:lnTo>
                    <a:pt x="0" y="49"/>
                  </a:lnTo>
                  <a:lnTo>
                    <a:pt x="9" y="45"/>
                  </a:lnTo>
                  <a:lnTo>
                    <a:pt x="9" y="49"/>
                  </a:lnTo>
                  <a:lnTo>
                    <a:pt x="18" y="49"/>
                  </a:lnTo>
                  <a:lnTo>
                    <a:pt x="22" y="45"/>
                  </a:lnTo>
                  <a:lnTo>
                    <a:pt x="36" y="45"/>
                  </a:lnTo>
                  <a:lnTo>
                    <a:pt x="40" y="54"/>
                  </a:lnTo>
                  <a:lnTo>
                    <a:pt x="54" y="58"/>
                  </a:lnTo>
                  <a:lnTo>
                    <a:pt x="67" y="58"/>
                  </a:lnTo>
                  <a:lnTo>
                    <a:pt x="76" y="54"/>
                  </a:lnTo>
                  <a:lnTo>
                    <a:pt x="89" y="49"/>
                  </a:lnTo>
                  <a:lnTo>
                    <a:pt x="94" y="45"/>
                  </a:lnTo>
                  <a:lnTo>
                    <a:pt x="94" y="40"/>
                  </a:lnTo>
                  <a:lnTo>
                    <a:pt x="94" y="36"/>
                  </a:lnTo>
                  <a:lnTo>
                    <a:pt x="94" y="31"/>
                  </a:lnTo>
                  <a:lnTo>
                    <a:pt x="103" y="31"/>
                  </a:lnTo>
                  <a:lnTo>
                    <a:pt x="107" y="22"/>
                  </a:lnTo>
                  <a:lnTo>
                    <a:pt x="107" y="18"/>
                  </a:lnTo>
                  <a:lnTo>
                    <a:pt x="107" y="13"/>
                  </a:lnTo>
                  <a:lnTo>
                    <a:pt x="103" y="13"/>
                  </a:lnTo>
                  <a:lnTo>
                    <a:pt x="98" y="13"/>
                  </a:lnTo>
                  <a:lnTo>
                    <a:pt x="98" y="4"/>
                  </a:lnTo>
                  <a:lnTo>
                    <a:pt x="76" y="0"/>
                  </a:lnTo>
                  <a:lnTo>
                    <a:pt x="67" y="9"/>
                  </a:lnTo>
                  <a:lnTo>
                    <a:pt x="58" y="9"/>
                  </a:lnTo>
                  <a:lnTo>
                    <a:pt x="54" y="13"/>
                  </a:lnTo>
                  <a:lnTo>
                    <a:pt x="45" y="18"/>
                  </a:lnTo>
                  <a:lnTo>
                    <a:pt x="40" y="22"/>
                  </a:lnTo>
                  <a:lnTo>
                    <a:pt x="49" y="27"/>
                  </a:lnTo>
                  <a:lnTo>
                    <a:pt x="45" y="36"/>
                  </a:lnTo>
                  <a:lnTo>
                    <a:pt x="40" y="31"/>
                  </a:lnTo>
                  <a:lnTo>
                    <a:pt x="22" y="3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B7DFEC10-BCD9-4C3C-97C4-6395B4AAD314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862" y="3338267"/>
              <a:ext cx="195029" cy="16531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2"/>
                </a:cxn>
                <a:cxn ang="0">
                  <a:pos x="14" y="22"/>
                </a:cxn>
                <a:cxn ang="0">
                  <a:pos x="18" y="27"/>
                </a:cxn>
                <a:cxn ang="0">
                  <a:pos x="23" y="27"/>
                </a:cxn>
                <a:cxn ang="0">
                  <a:pos x="23" y="36"/>
                </a:cxn>
                <a:cxn ang="0">
                  <a:pos x="27" y="36"/>
                </a:cxn>
                <a:cxn ang="0">
                  <a:pos x="36" y="31"/>
                </a:cxn>
                <a:cxn ang="0">
                  <a:pos x="32" y="40"/>
                </a:cxn>
                <a:cxn ang="0">
                  <a:pos x="40" y="45"/>
                </a:cxn>
                <a:cxn ang="0">
                  <a:pos x="45" y="49"/>
                </a:cxn>
                <a:cxn ang="0">
                  <a:pos x="49" y="49"/>
                </a:cxn>
                <a:cxn ang="0">
                  <a:pos x="49" y="45"/>
                </a:cxn>
                <a:cxn ang="0">
                  <a:pos x="49" y="36"/>
                </a:cxn>
                <a:cxn ang="0">
                  <a:pos x="54" y="36"/>
                </a:cxn>
                <a:cxn ang="0">
                  <a:pos x="58" y="27"/>
                </a:cxn>
                <a:cxn ang="0">
                  <a:pos x="54" y="18"/>
                </a:cxn>
                <a:cxn ang="0">
                  <a:pos x="49" y="18"/>
                </a:cxn>
                <a:cxn ang="0">
                  <a:pos x="49" y="13"/>
                </a:cxn>
                <a:cxn ang="0">
                  <a:pos x="45" y="9"/>
                </a:cxn>
                <a:cxn ang="0">
                  <a:pos x="36" y="9"/>
                </a:cxn>
                <a:cxn ang="0">
                  <a:pos x="27" y="0"/>
                </a:cxn>
                <a:cxn ang="0">
                  <a:pos x="23" y="9"/>
                </a:cxn>
                <a:cxn ang="0">
                  <a:pos x="18" y="9"/>
                </a:cxn>
                <a:cxn ang="0">
                  <a:pos x="9" y="9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0" y="9"/>
                </a:cxn>
              </a:cxnLst>
              <a:rect l="0" t="0" r="r" b="b"/>
              <a:pathLst>
                <a:path w="58" h="49">
                  <a:moveTo>
                    <a:pt x="0" y="9"/>
                  </a:moveTo>
                  <a:lnTo>
                    <a:pt x="9" y="22"/>
                  </a:lnTo>
                  <a:lnTo>
                    <a:pt x="14" y="22"/>
                  </a:lnTo>
                  <a:lnTo>
                    <a:pt x="18" y="27"/>
                  </a:lnTo>
                  <a:lnTo>
                    <a:pt x="23" y="27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36" y="31"/>
                  </a:lnTo>
                  <a:lnTo>
                    <a:pt x="32" y="40"/>
                  </a:lnTo>
                  <a:lnTo>
                    <a:pt x="40" y="45"/>
                  </a:lnTo>
                  <a:lnTo>
                    <a:pt x="45" y="49"/>
                  </a:lnTo>
                  <a:lnTo>
                    <a:pt x="49" y="49"/>
                  </a:lnTo>
                  <a:lnTo>
                    <a:pt x="49" y="45"/>
                  </a:lnTo>
                  <a:lnTo>
                    <a:pt x="49" y="36"/>
                  </a:lnTo>
                  <a:lnTo>
                    <a:pt x="54" y="36"/>
                  </a:lnTo>
                  <a:lnTo>
                    <a:pt x="58" y="27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9" y="13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27" y="0"/>
                  </a:lnTo>
                  <a:lnTo>
                    <a:pt x="23" y="9"/>
                  </a:lnTo>
                  <a:lnTo>
                    <a:pt x="18" y="9"/>
                  </a:lnTo>
                  <a:lnTo>
                    <a:pt x="9" y="9"/>
                  </a:lnTo>
                  <a:lnTo>
                    <a:pt x="9" y="4"/>
                  </a:lnTo>
                  <a:lnTo>
                    <a:pt x="5" y="4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BA0C8383-6AFE-4E51-BB6E-5F43451315F9}"/>
                </a:ext>
              </a:extLst>
            </p:cNvPr>
            <p:cNvSpPr>
              <a:spLocks/>
            </p:cNvSpPr>
            <p:nvPr/>
          </p:nvSpPr>
          <p:spPr bwMode="gray">
            <a:xfrm>
              <a:off x="3877598" y="3802252"/>
              <a:ext cx="192825" cy="165315"/>
            </a:xfrm>
            <a:custGeom>
              <a:avLst/>
              <a:gdLst/>
              <a:ahLst/>
              <a:cxnLst>
                <a:cxn ang="0">
                  <a:pos x="32" y="45"/>
                </a:cxn>
                <a:cxn ang="0">
                  <a:pos x="32" y="45"/>
                </a:cxn>
                <a:cxn ang="0">
                  <a:pos x="36" y="45"/>
                </a:cxn>
                <a:cxn ang="0">
                  <a:pos x="45" y="50"/>
                </a:cxn>
                <a:cxn ang="0">
                  <a:pos x="45" y="50"/>
                </a:cxn>
                <a:cxn ang="0">
                  <a:pos x="45" y="50"/>
                </a:cxn>
                <a:cxn ang="0">
                  <a:pos x="45" y="45"/>
                </a:cxn>
                <a:cxn ang="0">
                  <a:pos x="45" y="45"/>
                </a:cxn>
                <a:cxn ang="0">
                  <a:pos x="45" y="41"/>
                </a:cxn>
                <a:cxn ang="0">
                  <a:pos x="50" y="36"/>
                </a:cxn>
                <a:cxn ang="0">
                  <a:pos x="50" y="36"/>
                </a:cxn>
                <a:cxn ang="0">
                  <a:pos x="50" y="36"/>
                </a:cxn>
                <a:cxn ang="0">
                  <a:pos x="50" y="32"/>
                </a:cxn>
                <a:cxn ang="0">
                  <a:pos x="54" y="32"/>
                </a:cxn>
                <a:cxn ang="0">
                  <a:pos x="58" y="27"/>
                </a:cxn>
                <a:cxn ang="0">
                  <a:pos x="54" y="23"/>
                </a:cxn>
                <a:cxn ang="0">
                  <a:pos x="58" y="23"/>
                </a:cxn>
                <a:cxn ang="0">
                  <a:pos x="58" y="23"/>
                </a:cxn>
                <a:cxn ang="0">
                  <a:pos x="50" y="18"/>
                </a:cxn>
                <a:cxn ang="0">
                  <a:pos x="50" y="14"/>
                </a:cxn>
                <a:cxn ang="0">
                  <a:pos x="54" y="9"/>
                </a:cxn>
                <a:cxn ang="0">
                  <a:pos x="54" y="5"/>
                </a:cxn>
                <a:cxn ang="0">
                  <a:pos x="50" y="5"/>
                </a:cxn>
                <a:cxn ang="0">
                  <a:pos x="45" y="5"/>
                </a:cxn>
                <a:cxn ang="0">
                  <a:pos x="45" y="5"/>
                </a:cxn>
                <a:cxn ang="0">
                  <a:pos x="41" y="0"/>
                </a:cxn>
                <a:cxn ang="0">
                  <a:pos x="36" y="0"/>
                </a:cxn>
                <a:cxn ang="0">
                  <a:pos x="32" y="5"/>
                </a:cxn>
                <a:cxn ang="0">
                  <a:pos x="23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9" y="18"/>
                </a:cxn>
                <a:cxn ang="0">
                  <a:pos x="9" y="23"/>
                </a:cxn>
                <a:cxn ang="0">
                  <a:pos x="23" y="36"/>
                </a:cxn>
                <a:cxn ang="0">
                  <a:pos x="27" y="36"/>
                </a:cxn>
                <a:cxn ang="0">
                  <a:pos x="27" y="36"/>
                </a:cxn>
                <a:cxn ang="0">
                  <a:pos x="32" y="45"/>
                </a:cxn>
                <a:cxn ang="0">
                  <a:pos x="32" y="45"/>
                </a:cxn>
              </a:cxnLst>
              <a:rect l="0" t="0" r="r" b="b"/>
              <a:pathLst>
                <a:path w="58" h="50">
                  <a:moveTo>
                    <a:pt x="32" y="45"/>
                  </a:moveTo>
                  <a:lnTo>
                    <a:pt x="32" y="45"/>
                  </a:lnTo>
                  <a:lnTo>
                    <a:pt x="36" y="45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1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2"/>
                  </a:lnTo>
                  <a:lnTo>
                    <a:pt x="54" y="32"/>
                  </a:lnTo>
                  <a:lnTo>
                    <a:pt x="58" y="27"/>
                  </a:lnTo>
                  <a:lnTo>
                    <a:pt x="54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0" y="18"/>
                  </a:lnTo>
                  <a:lnTo>
                    <a:pt x="50" y="14"/>
                  </a:lnTo>
                  <a:lnTo>
                    <a:pt x="54" y="9"/>
                  </a:lnTo>
                  <a:lnTo>
                    <a:pt x="54" y="5"/>
                  </a:lnTo>
                  <a:lnTo>
                    <a:pt x="50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2" y="5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9"/>
                  </a:lnTo>
                  <a:lnTo>
                    <a:pt x="5" y="9"/>
                  </a:lnTo>
                  <a:lnTo>
                    <a:pt x="9" y="18"/>
                  </a:lnTo>
                  <a:lnTo>
                    <a:pt x="9" y="23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32" y="45"/>
                  </a:lnTo>
                  <a:lnTo>
                    <a:pt x="32" y="45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xmlns="" id="{545E5075-8A57-4F2F-94C9-61AC4CE735D5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5952" y="3861765"/>
              <a:ext cx="299706" cy="21050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8"/>
                </a:cxn>
                <a:cxn ang="0">
                  <a:pos x="13" y="27"/>
                </a:cxn>
                <a:cxn ang="0">
                  <a:pos x="13" y="32"/>
                </a:cxn>
                <a:cxn ang="0">
                  <a:pos x="4" y="36"/>
                </a:cxn>
                <a:cxn ang="0">
                  <a:pos x="4" y="45"/>
                </a:cxn>
                <a:cxn ang="0">
                  <a:pos x="13" y="49"/>
                </a:cxn>
                <a:cxn ang="0">
                  <a:pos x="13" y="63"/>
                </a:cxn>
                <a:cxn ang="0">
                  <a:pos x="22" y="63"/>
                </a:cxn>
                <a:cxn ang="0">
                  <a:pos x="31" y="58"/>
                </a:cxn>
                <a:cxn ang="0">
                  <a:pos x="40" y="63"/>
                </a:cxn>
                <a:cxn ang="0">
                  <a:pos x="53" y="63"/>
                </a:cxn>
                <a:cxn ang="0">
                  <a:pos x="53" y="54"/>
                </a:cxn>
                <a:cxn ang="0">
                  <a:pos x="71" y="45"/>
                </a:cxn>
                <a:cxn ang="0">
                  <a:pos x="76" y="49"/>
                </a:cxn>
                <a:cxn ang="0">
                  <a:pos x="85" y="49"/>
                </a:cxn>
                <a:cxn ang="0">
                  <a:pos x="80" y="36"/>
                </a:cxn>
                <a:cxn ang="0">
                  <a:pos x="76" y="36"/>
                </a:cxn>
                <a:cxn ang="0">
                  <a:pos x="80" y="32"/>
                </a:cxn>
                <a:cxn ang="0">
                  <a:pos x="80" y="18"/>
                </a:cxn>
                <a:cxn ang="0">
                  <a:pos x="89" y="18"/>
                </a:cxn>
                <a:cxn ang="0">
                  <a:pos x="89" y="14"/>
                </a:cxn>
                <a:cxn ang="0">
                  <a:pos x="71" y="5"/>
                </a:cxn>
                <a:cxn ang="0">
                  <a:pos x="58" y="9"/>
                </a:cxn>
                <a:cxn ang="0">
                  <a:pos x="49" y="18"/>
                </a:cxn>
                <a:cxn ang="0">
                  <a:pos x="35" y="18"/>
                </a:cxn>
                <a:cxn ang="0">
                  <a:pos x="22" y="14"/>
                </a:cxn>
                <a:cxn ang="0">
                  <a:pos x="9" y="9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89" h="63">
                  <a:moveTo>
                    <a:pt x="4" y="0"/>
                  </a:moveTo>
                  <a:lnTo>
                    <a:pt x="0" y="18"/>
                  </a:lnTo>
                  <a:lnTo>
                    <a:pt x="13" y="27"/>
                  </a:lnTo>
                  <a:lnTo>
                    <a:pt x="13" y="32"/>
                  </a:lnTo>
                  <a:lnTo>
                    <a:pt x="4" y="36"/>
                  </a:lnTo>
                  <a:lnTo>
                    <a:pt x="4" y="45"/>
                  </a:lnTo>
                  <a:lnTo>
                    <a:pt x="13" y="49"/>
                  </a:lnTo>
                  <a:lnTo>
                    <a:pt x="13" y="63"/>
                  </a:lnTo>
                  <a:lnTo>
                    <a:pt x="22" y="63"/>
                  </a:lnTo>
                  <a:lnTo>
                    <a:pt x="31" y="58"/>
                  </a:lnTo>
                  <a:lnTo>
                    <a:pt x="40" y="63"/>
                  </a:lnTo>
                  <a:lnTo>
                    <a:pt x="53" y="63"/>
                  </a:lnTo>
                  <a:lnTo>
                    <a:pt x="53" y="54"/>
                  </a:lnTo>
                  <a:lnTo>
                    <a:pt x="71" y="45"/>
                  </a:lnTo>
                  <a:lnTo>
                    <a:pt x="76" y="49"/>
                  </a:lnTo>
                  <a:lnTo>
                    <a:pt x="85" y="49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80" y="32"/>
                  </a:lnTo>
                  <a:lnTo>
                    <a:pt x="80" y="18"/>
                  </a:lnTo>
                  <a:lnTo>
                    <a:pt x="89" y="18"/>
                  </a:lnTo>
                  <a:lnTo>
                    <a:pt x="89" y="14"/>
                  </a:lnTo>
                  <a:lnTo>
                    <a:pt x="71" y="5"/>
                  </a:lnTo>
                  <a:lnTo>
                    <a:pt x="58" y="9"/>
                  </a:lnTo>
                  <a:lnTo>
                    <a:pt x="49" y="18"/>
                  </a:lnTo>
                  <a:lnTo>
                    <a:pt x="35" y="18"/>
                  </a:lnTo>
                  <a:lnTo>
                    <a:pt x="22" y="14"/>
                  </a:lnTo>
                  <a:lnTo>
                    <a:pt x="9" y="9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xmlns="" id="{3C35F66C-33A3-43ED-BD17-D19BC7973D42}"/>
                </a:ext>
              </a:extLst>
            </p:cNvPr>
            <p:cNvSpPr>
              <a:spLocks/>
            </p:cNvSpPr>
            <p:nvPr/>
          </p:nvSpPr>
          <p:spPr bwMode="gray">
            <a:xfrm>
              <a:off x="4250026" y="2965757"/>
              <a:ext cx="448456" cy="403369"/>
            </a:xfrm>
            <a:custGeom>
              <a:avLst/>
              <a:gdLst/>
              <a:ahLst/>
              <a:cxnLst>
                <a:cxn ang="0">
                  <a:pos x="13" y="116"/>
                </a:cxn>
                <a:cxn ang="0">
                  <a:pos x="22" y="103"/>
                </a:cxn>
                <a:cxn ang="0">
                  <a:pos x="45" y="112"/>
                </a:cxn>
                <a:cxn ang="0">
                  <a:pos x="63" y="112"/>
                </a:cxn>
                <a:cxn ang="0">
                  <a:pos x="67" y="116"/>
                </a:cxn>
                <a:cxn ang="0">
                  <a:pos x="76" y="112"/>
                </a:cxn>
                <a:cxn ang="0">
                  <a:pos x="85" y="112"/>
                </a:cxn>
                <a:cxn ang="0">
                  <a:pos x="98" y="116"/>
                </a:cxn>
                <a:cxn ang="0">
                  <a:pos x="107" y="116"/>
                </a:cxn>
                <a:cxn ang="0">
                  <a:pos x="112" y="99"/>
                </a:cxn>
                <a:cxn ang="0">
                  <a:pos x="121" y="94"/>
                </a:cxn>
                <a:cxn ang="0">
                  <a:pos x="121" y="76"/>
                </a:cxn>
                <a:cxn ang="0">
                  <a:pos x="125" y="81"/>
                </a:cxn>
                <a:cxn ang="0">
                  <a:pos x="134" y="72"/>
                </a:cxn>
                <a:cxn ang="0">
                  <a:pos x="125" y="63"/>
                </a:cxn>
                <a:cxn ang="0">
                  <a:pos x="116" y="54"/>
                </a:cxn>
                <a:cxn ang="0">
                  <a:pos x="112" y="45"/>
                </a:cxn>
                <a:cxn ang="0">
                  <a:pos x="112" y="31"/>
                </a:cxn>
                <a:cxn ang="0">
                  <a:pos x="98" y="9"/>
                </a:cxn>
                <a:cxn ang="0">
                  <a:pos x="85" y="5"/>
                </a:cxn>
                <a:cxn ang="0">
                  <a:pos x="76" y="0"/>
                </a:cxn>
                <a:cxn ang="0">
                  <a:pos x="67" y="0"/>
                </a:cxn>
                <a:cxn ang="0">
                  <a:pos x="63" y="9"/>
                </a:cxn>
                <a:cxn ang="0">
                  <a:pos x="45" y="18"/>
                </a:cxn>
                <a:cxn ang="0">
                  <a:pos x="45" y="23"/>
                </a:cxn>
                <a:cxn ang="0">
                  <a:pos x="45" y="27"/>
                </a:cxn>
                <a:cxn ang="0">
                  <a:pos x="40" y="31"/>
                </a:cxn>
                <a:cxn ang="0">
                  <a:pos x="31" y="45"/>
                </a:cxn>
                <a:cxn ang="0">
                  <a:pos x="27" y="49"/>
                </a:cxn>
                <a:cxn ang="0">
                  <a:pos x="13" y="49"/>
                </a:cxn>
                <a:cxn ang="0">
                  <a:pos x="9" y="72"/>
                </a:cxn>
                <a:cxn ang="0">
                  <a:pos x="13" y="90"/>
                </a:cxn>
                <a:cxn ang="0">
                  <a:pos x="5" y="103"/>
                </a:cxn>
              </a:cxnLst>
              <a:rect l="0" t="0" r="r" b="b"/>
              <a:pathLst>
                <a:path w="134" h="121">
                  <a:moveTo>
                    <a:pt x="5" y="112"/>
                  </a:moveTo>
                  <a:lnTo>
                    <a:pt x="13" y="116"/>
                  </a:lnTo>
                  <a:lnTo>
                    <a:pt x="18" y="107"/>
                  </a:lnTo>
                  <a:lnTo>
                    <a:pt x="22" y="103"/>
                  </a:lnTo>
                  <a:lnTo>
                    <a:pt x="36" y="107"/>
                  </a:lnTo>
                  <a:lnTo>
                    <a:pt x="45" y="112"/>
                  </a:lnTo>
                  <a:lnTo>
                    <a:pt x="58" y="107"/>
                  </a:lnTo>
                  <a:lnTo>
                    <a:pt x="63" y="112"/>
                  </a:lnTo>
                  <a:lnTo>
                    <a:pt x="67" y="121"/>
                  </a:lnTo>
                  <a:lnTo>
                    <a:pt x="67" y="116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80" y="116"/>
                  </a:lnTo>
                  <a:lnTo>
                    <a:pt x="85" y="112"/>
                  </a:lnTo>
                  <a:lnTo>
                    <a:pt x="89" y="121"/>
                  </a:lnTo>
                  <a:lnTo>
                    <a:pt x="98" y="116"/>
                  </a:lnTo>
                  <a:lnTo>
                    <a:pt x="107" y="121"/>
                  </a:lnTo>
                  <a:lnTo>
                    <a:pt x="107" y="116"/>
                  </a:lnTo>
                  <a:lnTo>
                    <a:pt x="107" y="112"/>
                  </a:lnTo>
                  <a:lnTo>
                    <a:pt x="112" y="99"/>
                  </a:lnTo>
                  <a:lnTo>
                    <a:pt x="121" y="103"/>
                  </a:lnTo>
                  <a:lnTo>
                    <a:pt x="121" y="94"/>
                  </a:lnTo>
                  <a:lnTo>
                    <a:pt x="116" y="81"/>
                  </a:lnTo>
                  <a:lnTo>
                    <a:pt x="121" y="76"/>
                  </a:lnTo>
                  <a:lnTo>
                    <a:pt x="125" y="81"/>
                  </a:lnTo>
                  <a:lnTo>
                    <a:pt x="125" y="81"/>
                  </a:lnTo>
                  <a:lnTo>
                    <a:pt x="130" y="76"/>
                  </a:lnTo>
                  <a:lnTo>
                    <a:pt x="134" y="72"/>
                  </a:lnTo>
                  <a:lnTo>
                    <a:pt x="130" y="72"/>
                  </a:lnTo>
                  <a:lnTo>
                    <a:pt x="125" y="63"/>
                  </a:lnTo>
                  <a:lnTo>
                    <a:pt x="116" y="67"/>
                  </a:lnTo>
                  <a:lnTo>
                    <a:pt x="116" y="54"/>
                  </a:lnTo>
                  <a:lnTo>
                    <a:pt x="112" y="49"/>
                  </a:lnTo>
                  <a:lnTo>
                    <a:pt x="112" y="45"/>
                  </a:lnTo>
                  <a:lnTo>
                    <a:pt x="112" y="36"/>
                  </a:lnTo>
                  <a:lnTo>
                    <a:pt x="112" y="31"/>
                  </a:lnTo>
                  <a:lnTo>
                    <a:pt x="107" y="18"/>
                  </a:lnTo>
                  <a:lnTo>
                    <a:pt x="98" y="9"/>
                  </a:lnTo>
                  <a:lnTo>
                    <a:pt x="89" y="14"/>
                  </a:lnTo>
                  <a:lnTo>
                    <a:pt x="85" y="5"/>
                  </a:lnTo>
                  <a:lnTo>
                    <a:pt x="76" y="5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3" y="9"/>
                  </a:lnTo>
                  <a:lnTo>
                    <a:pt x="58" y="14"/>
                  </a:lnTo>
                  <a:lnTo>
                    <a:pt x="45" y="1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9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0" y="31"/>
                  </a:lnTo>
                  <a:lnTo>
                    <a:pt x="36" y="40"/>
                  </a:lnTo>
                  <a:lnTo>
                    <a:pt x="31" y="45"/>
                  </a:lnTo>
                  <a:lnTo>
                    <a:pt x="31" y="54"/>
                  </a:lnTo>
                  <a:lnTo>
                    <a:pt x="27" y="49"/>
                  </a:lnTo>
                  <a:lnTo>
                    <a:pt x="22" y="54"/>
                  </a:lnTo>
                  <a:lnTo>
                    <a:pt x="13" y="49"/>
                  </a:lnTo>
                  <a:lnTo>
                    <a:pt x="5" y="58"/>
                  </a:lnTo>
                  <a:lnTo>
                    <a:pt x="9" y="72"/>
                  </a:lnTo>
                  <a:lnTo>
                    <a:pt x="13" y="81"/>
                  </a:lnTo>
                  <a:lnTo>
                    <a:pt x="13" y="90"/>
                  </a:lnTo>
                  <a:lnTo>
                    <a:pt x="0" y="94"/>
                  </a:lnTo>
                  <a:lnTo>
                    <a:pt x="5" y="103"/>
                  </a:lnTo>
                  <a:lnTo>
                    <a:pt x="5" y="112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2A7246AF-5D2C-4343-A092-A12F78E2E1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71819" y="3714084"/>
              <a:ext cx="285381" cy="267810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9" y="35"/>
                </a:cxn>
                <a:cxn ang="0">
                  <a:pos x="22" y="31"/>
                </a:cxn>
                <a:cxn ang="0">
                  <a:pos x="27" y="44"/>
                </a:cxn>
                <a:cxn ang="0">
                  <a:pos x="22" y="53"/>
                </a:cxn>
                <a:cxn ang="0">
                  <a:pos x="36" y="62"/>
                </a:cxn>
                <a:cxn ang="0">
                  <a:pos x="45" y="67"/>
                </a:cxn>
                <a:cxn ang="0">
                  <a:pos x="45" y="62"/>
                </a:cxn>
                <a:cxn ang="0">
                  <a:pos x="54" y="67"/>
                </a:cxn>
                <a:cxn ang="0">
                  <a:pos x="63" y="71"/>
                </a:cxn>
                <a:cxn ang="0">
                  <a:pos x="58" y="62"/>
                </a:cxn>
                <a:cxn ang="0">
                  <a:pos x="54" y="62"/>
                </a:cxn>
                <a:cxn ang="0">
                  <a:pos x="40" y="44"/>
                </a:cxn>
                <a:cxn ang="0">
                  <a:pos x="31" y="35"/>
                </a:cxn>
                <a:cxn ang="0">
                  <a:pos x="36" y="26"/>
                </a:cxn>
                <a:cxn ang="0">
                  <a:pos x="45" y="26"/>
                </a:cxn>
                <a:cxn ang="0">
                  <a:pos x="49" y="26"/>
                </a:cxn>
                <a:cxn ang="0">
                  <a:pos x="63" y="31"/>
                </a:cxn>
                <a:cxn ang="0">
                  <a:pos x="72" y="26"/>
                </a:cxn>
                <a:cxn ang="0">
                  <a:pos x="76" y="31"/>
                </a:cxn>
                <a:cxn ang="0">
                  <a:pos x="81" y="26"/>
                </a:cxn>
                <a:cxn ang="0">
                  <a:pos x="85" y="22"/>
                </a:cxn>
                <a:cxn ang="0">
                  <a:pos x="81" y="22"/>
                </a:cxn>
                <a:cxn ang="0">
                  <a:pos x="81" y="18"/>
                </a:cxn>
                <a:cxn ang="0">
                  <a:pos x="76" y="13"/>
                </a:cxn>
                <a:cxn ang="0">
                  <a:pos x="49" y="13"/>
                </a:cxn>
                <a:cxn ang="0">
                  <a:pos x="45" y="4"/>
                </a:cxn>
                <a:cxn ang="0">
                  <a:pos x="40" y="0"/>
                </a:cxn>
                <a:cxn ang="0">
                  <a:pos x="40" y="4"/>
                </a:cxn>
                <a:cxn ang="0">
                  <a:pos x="36" y="9"/>
                </a:cxn>
                <a:cxn ang="0">
                  <a:pos x="31" y="9"/>
                </a:cxn>
                <a:cxn ang="0">
                  <a:pos x="31" y="13"/>
                </a:cxn>
                <a:cxn ang="0">
                  <a:pos x="27" y="22"/>
                </a:cxn>
                <a:cxn ang="0">
                  <a:pos x="22" y="22"/>
                </a:cxn>
                <a:cxn ang="0">
                  <a:pos x="14" y="22"/>
                </a:cxn>
                <a:cxn ang="0">
                  <a:pos x="5" y="22"/>
                </a:cxn>
                <a:cxn ang="0">
                  <a:pos x="63" y="71"/>
                </a:cxn>
                <a:cxn ang="0">
                  <a:pos x="72" y="80"/>
                </a:cxn>
                <a:cxn ang="0">
                  <a:pos x="76" y="76"/>
                </a:cxn>
                <a:cxn ang="0">
                  <a:pos x="63" y="71"/>
                </a:cxn>
              </a:cxnLst>
              <a:rect l="0" t="0" r="r" b="b"/>
              <a:pathLst>
                <a:path w="85" h="80">
                  <a:moveTo>
                    <a:pt x="5" y="22"/>
                  </a:moveTo>
                  <a:lnTo>
                    <a:pt x="0" y="22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14" y="26"/>
                  </a:lnTo>
                  <a:lnTo>
                    <a:pt x="22" y="31"/>
                  </a:lnTo>
                  <a:lnTo>
                    <a:pt x="18" y="35"/>
                  </a:lnTo>
                  <a:lnTo>
                    <a:pt x="27" y="44"/>
                  </a:lnTo>
                  <a:lnTo>
                    <a:pt x="22" y="44"/>
                  </a:lnTo>
                  <a:lnTo>
                    <a:pt x="22" y="53"/>
                  </a:lnTo>
                  <a:lnTo>
                    <a:pt x="31" y="49"/>
                  </a:lnTo>
                  <a:lnTo>
                    <a:pt x="36" y="62"/>
                  </a:lnTo>
                  <a:lnTo>
                    <a:pt x="45" y="62"/>
                  </a:lnTo>
                  <a:lnTo>
                    <a:pt x="45" y="67"/>
                  </a:lnTo>
                  <a:lnTo>
                    <a:pt x="54" y="67"/>
                  </a:lnTo>
                  <a:lnTo>
                    <a:pt x="45" y="62"/>
                  </a:lnTo>
                  <a:lnTo>
                    <a:pt x="49" y="62"/>
                  </a:lnTo>
                  <a:lnTo>
                    <a:pt x="54" y="67"/>
                  </a:lnTo>
                  <a:lnTo>
                    <a:pt x="54" y="71"/>
                  </a:lnTo>
                  <a:lnTo>
                    <a:pt x="63" y="71"/>
                  </a:lnTo>
                  <a:lnTo>
                    <a:pt x="63" y="71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4" y="62"/>
                  </a:lnTo>
                  <a:lnTo>
                    <a:pt x="40" y="49"/>
                  </a:lnTo>
                  <a:lnTo>
                    <a:pt x="40" y="44"/>
                  </a:lnTo>
                  <a:lnTo>
                    <a:pt x="36" y="35"/>
                  </a:lnTo>
                  <a:lnTo>
                    <a:pt x="31" y="35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40" y="31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54" y="26"/>
                  </a:lnTo>
                  <a:lnTo>
                    <a:pt x="63" y="31"/>
                  </a:lnTo>
                  <a:lnTo>
                    <a:pt x="67" y="26"/>
                  </a:lnTo>
                  <a:lnTo>
                    <a:pt x="72" y="26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81" y="31"/>
                  </a:lnTo>
                  <a:lnTo>
                    <a:pt x="81" y="26"/>
                  </a:lnTo>
                  <a:lnTo>
                    <a:pt x="85" y="26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1" y="13"/>
                  </a:lnTo>
                  <a:lnTo>
                    <a:pt x="76" y="13"/>
                  </a:lnTo>
                  <a:lnTo>
                    <a:pt x="67" y="18"/>
                  </a:lnTo>
                  <a:lnTo>
                    <a:pt x="49" y="13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36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27" y="18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2" y="22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5" y="22"/>
                  </a:lnTo>
                  <a:lnTo>
                    <a:pt x="5" y="22"/>
                  </a:lnTo>
                  <a:close/>
                  <a:moveTo>
                    <a:pt x="63" y="71"/>
                  </a:moveTo>
                  <a:lnTo>
                    <a:pt x="72" y="80"/>
                  </a:lnTo>
                  <a:lnTo>
                    <a:pt x="72" y="80"/>
                  </a:lnTo>
                  <a:lnTo>
                    <a:pt x="76" y="80"/>
                  </a:lnTo>
                  <a:lnTo>
                    <a:pt x="76" y="76"/>
                  </a:lnTo>
                  <a:lnTo>
                    <a:pt x="67" y="71"/>
                  </a:lnTo>
                  <a:lnTo>
                    <a:pt x="63" y="71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xmlns="" id="{74CE2A8A-8BAB-4E94-A7F6-88393785A788}"/>
                </a:ext>
              </a:extLst>
            </p:cNvPr>
            <p:cNvSpPr>
              <a:spLocks/>
            </p:cNvSpPr>
            <p:nvPr/>
          </p:nvSpPr>
          <p:spPr bwMode="gray">
            <a:xfrm>
              <a:off x="4684158" y="4416122"/>
              <a:ext cx="117899" cy="59513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9" y="9"/>
                </a:cxn>
                <a:cxn ang="0">
                  <a:pos x="0" y="13"/>
                </a:cxn>
                <a:cxn ang="0">
                  <a:pos x="4" y="18"/>
                </a:cxn>
                <a:cxn ang="0">
                  <a:pos x="13" y="18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26" y="0"/>
                </a:cxn>
                <a:cxn ang="0">
                  <a:pos x="17" y="9"/>
                </a:cxn>
                <a:cxn ang="0">
                  <a:pos x="9" y="9"/>
                </a:cxn>
              </a:cxnLst>
              <a:rect l="0" t="0" r="r" b="b"/>
              <a:pathLst>
                <a:path w="35" h="18">
                  <a:moveTo>
                    <a:pt x="9" y="9"/>
                  </a:moveTo>
                  <a:lnTo>
                    <a:pt x="9" y="9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13" y="18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7" y="9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xmlns="" id="{1F3EB6C7-7457-463D-B172-80B9C4D8B6B7}"/>
                </a:ext>
              </a:extLst>
            </p:cNvPr>
            <p:cNvSpPr>
              <a:spLocks/>
            </p:cNvSpPr>
            <p:nvPr/>
          </p:nvSpPr>
          <p:spPr bwMode="gray">
            <a:xfrm>
              <a:off x="3712319" y="3398883"/>
              <a:ext cx="315132" cy="17964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0"/>
                </a:cxn>
                <a:cxn ang="0">
                  <a:pos x="32" y="9"/>
                </a:cxn>
                <a:cxn ang="0">
                  <a:pos x="18" y="9"/>
                </a:cxn>
                <a:cxn ang="0">
                  <a:pos x="9" y="18"/>
                </a:cxn>
                <a:cxn ang="0">
                  <a:pos x="5" y="18"/>
                </a:cxn>
                <a:cxn ang="0">
                  <a:pos x="0" y="18"/>
                </a:cxn>
                <a:cxn ang="0">
                  <a:pos x="5" y="27"/>
                </a:cxn>
                <a:cxn ang="0">
                  <a:pos x="9" y="36"/>
                </a:cxn>
                <a:cxn ang="0">
                  <a:pos x="18" y="36"/>
                </a:cxn>
                <a:cxn ang="0">
                  <a:pos x="27" y="44"/>
                </a:cxn>
                <a:cxn ang="0">
                  <a:pos x="27" y="49"/>
                </a:cxn>
                <a:cxn ang="0">
                  <a:pos x="36" y="49"/>
                </a:cxn>
                <a:cxn ang="0">
                  <a:pos x="45" y="40"/>
                </a:cxn>
                <a:cxn ang="0">
                  <a:pos x="67" y="44"/>
                </a:cxn>
                <a:cxn ang="0">
                  <a:pos x="67" y="53"/>
                </a:cxn>
                <a:cxn ang="0">
                  <a:pos x="72" y="49"/>
                </a:cxn>
                <a:cxn ang="0">
                  <a:pos x="81" y="49"/>
                </a:cxn>
                <a:cxn ang="0">
                  <a:pos x="85" y="44"/>
                </a:cxn>
                <a:cxn ang="0">
                  <a:pos x="90" y="36"/>
                </a:cxn>
                <a:cxn ang="0">
                  <a:pos x="94" y="31"/>
                </a:cxn>
                <a:cxn ang="0">
                  <a:pos x="94" y="22"/>
                </a:cxn>
                <a:cxn ang="0">
                  <a:pos x="85" y="22"/>
                </a:cxn>
                <a:cxn ang="0">
                  <a:pos x="81" y="13"/>
                </a:cxn>
                <a:cxn ang="0">
                  <a:pos x="72" y="9"/>
                </a:cxn>
                <a:cxn ang="0">
                  <a:pos x="67" y="18"/>
                </a:cxn>
                <a:cxn ang="0">
                  <a:pos x="58" y="13"/>
                </a:cxn>
                <a:cxn ang="0">
                  <a:pos x="63" y="9"/>
                </a:cxn>
                <a:cxn ang="0">
                  <a:pos x="54" y="9"/>
                </a:cxn>
                <a:cxn ang="0">
                  <a:pos x="49" y="0"/>
                </a:cxn>
                <a:cxn ang="0">
                  <a:pos x="45" y="4"/>
                </a:cxn>
                <a:cxn ang="0">
                  <a:pos x="40" y="0"/>
                </a:cxn>
              </a:cxnLst>
              <a:rect l="0" t="0" r="r" b="b"/>
              <a:pathLst>
                <a:path w="94" h="53">
                  <a:moveTo>
                    <a:pt x="40" y="0"/>
                  </a:moveTo>
                  <a:lnTo>
                    <a:pt x="36" y="0"/>
                  </a:lnTo>
                  <a:lnTo>
                    <a:pt x="32" y="9"/>
                  </a:lnTo>
                  <a:lnTo>
                    <a:pt x="18" y="9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0" y="18"/>
                  </a:lnTo>
                  <a:lnTo>
                    <a:pt x="5" y="27"/>
                  </a:lnTo>
                  <a:lnTo>
                    <a:pt x="9" y="36"/>
                  </a:lnTo>
                  <a:lnTo>
                    <a:pt x="18" y="36"/>
                  </a:lnTo>
                  <a:lnTo>
                    <a:pt x="27" y="44"/>
                  </a:lnTo>
                  <a:lnTo>
                    <a:pt x="27" y="49"/>
                  </a:lnTo>
                  <a:lnTo>
                    <a:pt x="36" y="49"/>
                  </a:lnTo>
                  <a:lnTo>
                    <a:pt x="45" y="40"/>
                  </a:lnTo>
                  <a:lnTo>
                    <a:pt x="67" y="44"/>
                  </a:lnTo>
                  <a:lnTo>
                    <a:pt x="67" y="53"/>
                  </a:lnTo>
                  <a:lnTo>
                    <a:pt x="72" y="49"/>
                  </a:lnTo>
                  <a:lnTo>
                    <a:pt x="81" y="49"/>
                  </a:lnTo>
                  <a:lnTo>
                    <a:pt x="85" y="44"/>
                  </a:lnTo>
                  <a:lnTo>
                    <a:pt x="90" y="36"/>
                  </a:lnTo>
                  <a:lnTo>
                    <a:pt x="94" y="31"/>
                  </a:lnTo>
                  <a:lnTo>
                    <a:pt x="94" y="22"/>
                  </a:lnTo>
                  <a:lnTo>
                    <a:pt x="85" y="22"/>
                  </a:lnTo>
                  <a:lnTo>
                    <a:pt x="81" y="13"/>
                  </a:lnTo>
                  <a:lnTo>
                    <a:pt x="72" y="9"/>
                  </a:lnTo>
                  <a:lnTo>
                    <a:pt x="67" y="18"/>
                  </a:lnTo>
                  <a:lnTo>
                    <a:pt x="58" y="13"/>
                  </a:lnTo>
                  <a:lnTo>
                    <a:pt x="63" y="9"/>
                  </a:lnTo>
                  <a:lnTo>
                    <a:pt x="54" y="9"/>
                  </a:lnTo>
                  <a:lnTo>
                    <a:pt x="49" y="0"/>
                  </a:lnTo>
                  <a:lnTo>
                    <a:pt x="4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xmlns="" id="{1D6FEEEC-70C5-4FC9-AB0F-82980136E66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17610" y="2354091"/>
              <a:ext cx="1046766" cy="74612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" y="18"/>
                </a:cxn>
                <a:cxn ang="0">
                  <a:pos x="5" y="27"/>
                </a:cxn>
                <a:cxn ang="0">
                  <a:pos x="9" y="3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14" y="0"/>
                </a:cxn>
                <a:cxn ang="0">
                  <a:pos x="0" y="4"/>
                </a:cxn>
                <a:cxn ang="0">
                  <a:pos x="241" y="214"/>
                </a:cxn>
                <a:cxn ang="0">
                  <a:pos x="237" y="206"/>
                </a:cxn>
                <a:cxn ang="0">
                  <a:pos x="237" y="192"/>
                </a:cxn>
                <a:cxn ang="0">
                  <a:pos x="241" y="188"/>
                </a:cxn>
                <a:cxn ang="0">
                  <a:pos x="246" y="183"/>
                </a:cxn>
                <a:cxn ang="0">
                  <a:pos x="250" y="170"/>
                </a:cxn>
                <a:cxn ang="0">
                  <a:pos x="246" y="165"/>
                </a:cxn>
                <a:cxn ang="0">
                  <a:pos x="241" y="156"/>
                </a:cxn>
                <a:cxn ang="0">
                  <a:pos x="246" y="156"/>
                </a:cxn>
                <a:cxn ang="0">
                  <a:pos x="246" y="143"/>
                </a:cxn>
                <a:cxn ang="0">
                  <a:pos x="246" y="134"/>
                </a:cxn>
                <a:cxn ang="0">
                  <a:pos x="237" y="152"/>
                </a:cxn>
                <a:cxn ang="0">
                  <a:pos x="219" y="161"/>
                </a:cxn>
                <a:cxn ang="0">
                  <a:pos x="224" y="165"/>
                </a:cxn>
                <a:cxn ang="0">
                  <a:pos x="219" y="170"/>
                </a:cxn>
                <a:cxn ang="0">
                  <a:pos x="224" y="174"/>
                </a:cxn>
                <a:cxn ang="0">
                  <a:pos x="219" y="183"/>
                </a:cxn>
                <a:cxn ang="0">
                  <a:pos x="224" y="188"/>
                </a:cxn>
                <a:cxn ang="0">
                  <a:pos x="219" y="201"/>
                </a:cxn>
                <a:cxn ang="0">
                  <a:pos x="224" y="206"/>
                </a:cxn>
                <a:cxn ang="0">
                  <a:pos x="224" y="219"/>
                </a:cxn>
                <a:cxn ang="0">
                  <a:pos x="241" y="206"/>
                </a:cxn>
                <a:cxn ang="0">
                  <a:pos x="246" y="210"/>
                </a:cxn>
                <a:cxn ang="0">
                  <a:pos x="246" y="219"/>
                </a:cxn>
                <a:cxn ang="0">
                  <a:pos x="246" y="210"/>
                </a:cxn>
                <a:cxn ang="0">
                  <a:pos x="246" y="201"/>
                </a:cxn>
                <a:cxn ang="0">
                  <a:pos x="250" y="214"/>
                </a:cxn>
                <a:cxn ang="0">
                  <a:pos x="259" y="223"/>
                </a:cxn>
                <a:cxn ang="0">
                  <a:pos x="264" y="219"/>
                </a:cxn>
                <a:cxn ang="0">
                  <a:pos x="264" y="214"/>
                </a:cxn>
                <a:cxn ang="0">
                  <a:pos x="250" y="214"/>
                </a:cxn>
                <a:cxn ang="0">
                  <a:pos x="264" y="192"/>
                </a:cxn>
                <a:cxn ang="0">
                  <a:pos x="255" y="192"/>
                </a:cxn>
                <a:cxn ang="0">
                  <a:pos x="255" y="206"/>
                </a:cxn>
                <a:cxn ang="0">
                  <a:pos x="264" y="210"/>
                </a:cxn>
                <a:cxn ang="0">
                  <a:pos x="273" y="210"/>
                </a:cxn>
                <a:cxn ang="0">
                  <a:pos x="273" y="201"/>
                </a:cxn>
                <a:cxn ang="0">
                  <a:pos x="273" y="197"/>
                </a:cxn>
                <a:cxn ang="0">
                  <a:pos x="273" y="183"/>
                </a:cxn>
                <a:cxn ang="0">
                  <a:pos x="264" y="183"/>
                </a:cxn>
                <a:cxn ang="0">
                  <a:pos x="304" y="210"/>
                </a:cxn>
                <a:cxn ang="0">
                  <a:pos x="313" y="206"/>
                </a:cxn>
              </a:cxnLst>
              <a:rect l="0" t="0" r="r" b="b"/>
              <a:pathLst>
                <a:path w="313" h="223">
                  <a:moveTo>
                    <a:pt x="0" y="4"/>
                  </a:moveTo>
                  <a:lnTo>
                    <a:pt x="0" y="9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4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4"/>
                  </a:lnTo>
                  <a:close/>
                  <a:moveTo>
                    <a:pt x="224" y="219"/>
                  </a:moveTo>
                  <a:lnTo>
                    <a:pt x="241" y="214"/>
                  </a:lnTo>
                  <a:lnTo>
                    <a:pt x="237" y="210"/>
                  </a:lnTo>
                  <a:lnTo>
                    <a:pt x="237" y="206"/>
                  </a:lnTo>
                  <a:lnTo>
                    <a:pt x="241" y="197"/>
                  </a:lnTo>
                  <a:lnTo>
                    <a:pt x="237" y="192"/>
                  </a:lnTo>
                  <a:lnTo>
                    <a:pt x="241" y="192"/>
                  </a:lnTo>
                  <a:lnTo>
                    <a:pt x="241" y="188"/>
                  </a:lnTo>
                  <a:lnTo>
                    <a:pt x="241" y="179"/>
                  </a:lnTo>
                  <a:lnTo>
                    <a:pt x="246" y="183"/>
                  </a:lnTo>
                  <a:lnTo>
                    <a:pt x="250" y="174"/>
                  </a:lnTo>
                  <a:lnTo>
                    <a:pt x="250" y="170"/>
                  </a:lnTo>
                  <a:lnTo>
                    <a:pt x="246" y="170"/>
                  </a:lnTo>
                  <a:lnTo>
                    <a:pt x="246" y="165"/>
                  </a:lnTo>
                  <a:lnTo>
                    <a:pt x="241" y="156"/>
                  </a:lnTo>
                  <a:lnTo>
                    <a:pt x="241" y="156"/>
                  </a:lnTo>
                  <a:lnTo>
                    <a:pt x="241" y="152"/>
                  </a:lnTo>
                  <a:lnTo>
                    <a:pt x="246" y="156"/>
                  </a:lnTo>
                  <a:lnTo>
                    <a:pt x="250" y="147"/>
                  </a:lnTo>
                  <a:lnTo>
                    <a:pt x="246" y="143"/>
                  </a:lnTo>
                  <a:lnTo>
                    <a:pt x="246" y="139"/>
                  </a:lnTo>
                  <a:lnTo>
                    <a:pt x="246" y="134"/>
                  </a:lnTo>
                  <a:lnTo>
                    <a:pt x="241" y="134"/>
                  </a:lnTo>
                  <a:lnTo>
                    <a:pt x="237" y="152"/>
                  </a:lnTo>
                  <a:lnTo>
                    <a:pt x="224" y="156"/>
                  </a:lnTo>
                  <a:lnTo>
                    <a:pt x="219" y="161"/>
                  </a:lnTo>
                  <a:lnTo>
                    <a:pt x="219" y="165"/>
                  </a:lnTo>
                  <a:lnTo>
                    <a:pt x="224" y="165"/>
                  </a:lnTo>
                  <a:lnTo>
                    <a:pt x="224" y="170"/>
                  </a:lnTo>
                  <a:lnTo>
                    <a:pt x="219" y="170"/>
                  </a:lnTo>
                  <a:lnTo>
                    <a:pt x="219" y="174"/>
                  </a:lnTo>
                  <a:lnTo>
                    <a:pt x="224" y="174"/>
                  </a:lnTo>
                  <a:lnTo>
                    <a:pt x="219" y="179"/>
                  </a:lnTo>
                  <a:lnTo>
                    <a:pt x="219" y="183"/>
                  </a:lnTo>
                  <a:lnTo>
                    <a:pt x="219" y="183"/>
                  </a:lnTo>
                  <a:lnTo>
                    <a:pt x="224" y="188"/>
                  </a:lnTo>
                  <a:lnTo>
                    <a:pt x="219" y="192"/>
                  </a:lnTo>
                  <a:lnTo>
                    <a:pt x="219" y="201"/>
                  </a:lnTo>
                  <a:lnTo>
                    <a:pt x="224" y="197"/>
                  </a:lnTo>
                  <a:lnTo>
                    <a:pt x="224" y="206"/>
                  </a:lnTo>
                  <a:lnTo>
                    <a:pt x="224" y="214"/>
                  </a:lnTo>
                  <a:lnTo>
                    <a:pt x="224" y="219"/>
                  </a:lnTo>
                  <a:close/>
                  <a:moveTo>
                    <a:pt x="241" y="197"/>
                  </a:moveTo>
                  <a:lnTo>
                    <a:pt x="241" y="206"/>
                  </a:lnTo>
                  <a:lnTo>
                    <a:pt x="241" y="210"/>
                  </a:lnTo>
                  <a:lnTo>
                    <a:pt x="246" y="210"/>
                  </a:lnTo>
                  <a:lnTo>
                    <a:pt x="246" y="219"/>
                  </a:lnTo>
                  <a:lnTo>
                    <a:pt x="246" y="219"/>
                  </a:lnTo>
                  <a:lnTo>
                    <a:pt x="250" y="210"/>
                  </a:lnTo>
                  <a:lnTo>
                    <a:pt x="246" y="210"/>
                  </a:lnTo>
                  <a:lnTo>
                    <a:pt x="246" y="206"/>
                  </a:lnTo>
                  <a:lnTo>
                    <a:pt x="246" y="201"/>
                  </a:lnTo>
                  <a:lnTo>
                    <a:pt x="241" y="197"/>
                  </a:lnTo>
                  <a:close/>
                  <a:moveTo>
                    <a:pt x="250" y="214"/>
                  </a:moveTo>
                  <a:lnTo>
                    <a:pt x="250" y="219"/>
                  </a:lnTo>
                  <a:lnTo>
                    <a:pt x="259" y="223"/>
                  </a:lnTo>
                  <a:lnTo>
                    <a:pt x="264" y="219"/>
                  </a:lnTo>
                  <a:lnTo>
                    <a:pt x="264" y="219"/>
                  </a:lnTo>
                  <a:lnTo>
                    <a:pt x="268" y="219"/>
                  </a:lnTo>
                  <a:lnTo>
                    <a:pt x="264" y="214"/>
                  </a:lnTo>
                  <a:lnTo>
                    <a:pt x="259" y="214"/>
                  </a:lnTo>
                  <a:lnTo>
                    <a:pt x="250" y="214"/>
                  </a:lnTo>
                  <a:close/>
                  <a:moveTo>
                    <a:pt x="264" y="183"/>
                  </a:moveTo>
                  <a:lnTo>
                    <a:pt x="264" y="192"/>
                  </a:lnTo>
                  <a:lnTo>
                    <a:pt x="259" y="183"/>
                  </a:lnTo>
                  <a:lnTo>
                    <a:pt x="255" y="192"/>
                  </a:lnTo>
                  <a:lnTo>
                    <a:pt x="250" y="192"/>
                  </a:lnTo>
                  <a:lnTo>
                    <a:pt x="255" y="206"/>
                  </a:lnTo>
                  <a:lnTo>
                    <a:pt x="259" y="206"/>
                  </a:lnTo>
                  <a:lnTo>
                    <a:pt x="264" y="210"/>
                  </a:lnTo>
                  <a:lnTo>
                    <a:pt x="273" y="214"/>
                  </a:lnTo>
                  <a:lnTo>
                    <a:pt x="273" y="210"/>
                  </a:lnTo>
                  <a:lnTo>
                    <a:pt x="268" y="206"/>
                  </a:lnTo>
                  <a:lnTo>
                    <a:pt x="273" y="201"/>
                  </a:lnTo>
                  <a:lnTo>
                    <a:pt x="268" y="197"/>
                  </a:lnTo>
                  <a:lnTo>
                    <a:pt x="273" y="197"/>
                  </a:lnTo>
                  <a:lnTo>
                    <a:pt x="273" y="192"/>
                  </a:lnTo>
                  <a:lnTo>
                    <a:pt x="273" y="183"/>
                  </a:lnTo>
                  <a:lnTo>
                    <a:pt x="268" y="179"/>
                  </a:lnTo>
                  <a:lnTo>
                    <a:pt x="264" y="183"/>
                  </a:lnTo>
                  <a:close/>
                  <a:moveTo>
                    <a:pt x="308" y="206"/>
                  </a:moveTo>
                  <a:lnTo>
                    <a:pt x="304" y="210"/>
                  </a:lnTo>
                  <a:lnTo>
                    <a:pt x="313" y="210"/>
                  </a:lnTo>
                  <a:lnTo>
                    <a:pt x="313" y="206"/>
                  </a:lnTo>
                  <a:lnTo>
                    <a:pt x="308" y="206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xmlns="" id="{54E13D2E-7543-48DD-ADF6-0F7E44D793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77303" y="2639535"/>
              <a:ext cx="328354" cy="204991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0" y="45"/>
                </a:cxn>
                <a:cxn ang="0">
                  <a:pos x="4" y="49"/>
                </a:cxn>
                <a:cxn ang="0">
                  <a:pos x="9" y="40"/>
                </a:cxn>
                <a:cxn ang="0">
                  <a:pos x="13" y="40"/>
                </a:cxn>
                <a:cxn ang="0">
                  <a:pos x="22" y="31"/>
                </a:cxn>
                <a:cxn ang="0">
                  <a:pos x="22" y="27"/>
                </a:cxn>
                <a:cxn ang="0">
                  <a:pos x="18" y="27"/>
                </a:cxn>
                <a:cxn ang="0">
                  <a:pos x="13" y="27"/>
                </a:cxn>
                <a:cxn ang="0">
                  <a:pos x="22" y="22"/>
                </a:cxn>
                <a:cxn ang="0">
                  <a:pos x="13" y="18"/>
                </a:cxn>
                <a:cxn ang="0">
                  <a:pos x="9" y="22"/>
                </a:cxn>
                <a:cxn ang="0">
                  <a:pos x="13" y="27"/>
                </a:cxn>
                <a:cxn ang="0">
                  <a:pos x="13" y="27"/>
                </a:cxn>
                <a:cxn ang="0">
                  <a:pos x="4" y="31"/>
                </a:cxn>
                <a:cxn ang="0">
                  <a:pos x="40" y="54"/>
                </a:cxn>
                <a:cxn ang="0">
                  <a:pos x="53" y="49"/>
                </a:cxn>
                <a:cxn ang="0">
                  <a:pos x="62" y="54"/>
                </a:cxn>
                <a:cxn ang="0">
                  <a:pos x="71" y="58"/>
                </a:cxn>
                <a:cxn ang="0">
                  <a:pos x="76" y="58"/>
                </a:cxn>
                <a:cxn ang="0">
                  <a:pos x="85" y="62"/>
                </a:cxn>
                <a:cxn ang="0">
                  <a:pos x="94" y="58"/>
                </a:cxn>
                <a:cxn ang="0">
                  <a:pos x="98" y="54"/>
                </a:cxn>
                <a:cxn ang="0">
                  <a:pos x="89" y="45"/>
                </a:cxn>
                <a:cxn ang="0">
                  <a:pos x="85" y="36"/>
                </a:cxn>
                <a:cxn ang="0">
                  <a:pos x="85" y="31"/>
                </a:cxn>
                <a:cxn ang="0">
                  <a:pos x="85" y="22"/>
                </a:cxn>
                <a:cxn ang="0">
                  <a:pos x="94" y="18"/>
                </a:cxn>
                <a:cxn ang="0">
                  <a:pos x="98" y="9"/>
                </a:cxn>
                <a:cxn ang="0">
                  <a:pos x="94" y="0"/>
                </a:cxn>
                <a:cxn ang="0">
                  <a:pos x="89" y="4"/>
                </a:cxn>
                <a:cxn ang="0">
                  <a:pos x="71" y="0"/>
                </a:cxn>
                <a:cxn ang="0">
                  <a:pos x="40" y="9"/>
                </a:cxn>
                <a:cxn ang="0">
                  <a:pos x="27" y="18"/>
                </a:cxn>
                <a:cxn ang="0">
                  <a:pos x="27" y="31"/>
                </a:cxn>
                <a:cxn ang="0">
                  <a:pos x="35" y="40"/>
                </a:cxn>
                <a:cxn ang="0">
                  <a:pos x="40" y="36"/>
                </a:cxn>
                <a:cxn ang="0">
                  <a:pos x="40" y="54"/>
                </a:cxn>
              </a:cxnLst>
              <a:rect l="0" t="0" r="r" b="b"/>
              <a:pathLst>
                <a:path w="98" h="62">
                  <a:moveTo>
                    <a:pt x="4" y="31"/>
                  </a:moveTo>
                  <a:lnTo>
                    <a:pt x="0" y="36"/>
                  </a:lnTo>
                  <a:lnTo>
                    <a:pt x="4" y="40"/>
                  </a:lnTo>
                  <a:lnTo>
                    <a:pt x="0" y="45"/>
                  </a:lnTo>
                  <a:lnTo>
                    <a:pt x="4" y="49"/>
                  </a:lnTo>
                  <a:lnTo>
                    <a:pt x="9" y="40"/>
                  </a:lnTo>
                  <a:lnTo>
                    <a:pt x="13" y="40"/>
                  </a:lnTo>
                  <a:lnTo>
                    <a:pt x="22" y="31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3" y="27"/>
                  </a:lnTo>
                  <a:lnTo>
                    <a:pt x="22" y="22"/>
                  </a:lnTo>
                  <a:lnTo>
                    <a:pt x="13" y="18"/>
                  </a:lnTo>
                  <a:lnTo>
                    <a:pt x="9" y="22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4" y="31"/>
                  </a:lnTo>
                  <a:close/>
                  <a:moveTo>
                    <a:pt x="40" y="54"/>
                  </a:moveTo>
                  <a:lnTo>
                    <a:pt x="53" y="49"/>
                  </a:lnTo>
                  <a:lnTo>
                    <a:pt x="62" y="54"/>
                  </a:lnTo>
                  <a:lnTo>
                    <a:pt x="71" y="58"/>
                  </a:lnTo>
                  <a:lnTo>
                    <a:pt x="76" y="58"/>
                  </a:lnTo>
                  <a:lnTo>
                    <a:pt x="85" y="62"/>
                  </a:lnTo>
                  <a:lnTo>
                    <a:pt x="94" y="58"/>
                  </a:lnTo>
                  <a:lnTo>
                    <a:pt x="98" y="54"/>
                  </a:lnTo>
                  <a:lnTo>
                    <a:pt x="89" y="45"/>
                  </a:lnTo>
                  <a:lnTo>
                    <a:pt x="85" y="36"/>
                  </a:lnTo>
                  <a:lnTo>
                    <a:pt x="85" y="31"/>
                  </a:lnTo>
                  <a:lnTo>
                    <a:pt x="85" y="22"/>
                  </a:lnTo>
                  <a:lnTo>
                    <a:pt x="94" y="18"/>
                  </a:lnTo>
                  <a:lnTo>
                    <a:pt x="98" y="9"/>
                  </a:lnTo>
                  <a:lnTo>
                    <a:pt x="94" y="0"/>
                  </a:lnTo>
                  <a:lnTo>
                    <a:pt x="89" y="4"/>
                  </a:lnTo>
                  <a:lnTo>
                    <a:pt x="71" y="0"/>
                  </a:lnTo>
                  <a:lnTo>
                    <a:pt x="40" y="9"/>
                  </a:lnTo>
                  <a:lnTo>
                    <a:pt x="27" y="18"/>
                  </a:lnTo>
                  <a:lnTo>
                    <a:pt x="27" y="31"/>
                  </a:lnTo>
                  <a:lnTo>
                    <a:pt x="35" y="40"/>
                  </a:lnTo>
                  <a:lnTo>
                    <a:pt x="40" y="36"/>
                  </a:lnTo>
                  <a:lnTo>
                    <a:pt x="40" y="54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xmlns="" id="{1C392ABD-FD5F-46BA-AEB7-A9DEB71621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25592" y="3369126"/>
              <a:ext cx="684254" cy="685507"/>
            </a:xfrm>
            <a:custGeom>
              <a:avLst/>
              <a:gdLst/>
              <a:ahLst/>
              <a:cxnLst>
                <a:cxn ang="0">
                  <a:pos x="49" y="174"/>
                </a:cxn>
                <a:cxn ang="0">
                  <a:pos x="67" y="183"/>
                </a:cxn>
                <a:cxn ang="0">
                  <a:pos x="89" y="183"/>
                </a:cxn>
                <a:cxn ang="0">
                  <a:pos x="107" y="188"/>
                </a:cxn>
                <a:cxn ang="0">
                  <a:pos x="116" y="174"/>
                </a:cxn>
                <a:cxn ang="0">
                  <a:pos x="129" y="174"/>
                </a:cxn>
                <a:cxn ang="0">
                  <a:pos x="142" y="170"/>
                </a:cxn>
                <a:cxn ang="0">
                  <a:pos x="165" y="170"/>
                </a:cxn>
                <a:cxn ang="0">
                  <a:pos x="178" y="161"/>
                </a:cxn>
                <a:cxn ang="0">
                  <a:pos x="165" y="156"/>
                </a:cxn>
                <a:cxn ang="0">
                  <a:pos x="160" y="129"/>
                </a:cxn>
                <a:cxn ang="0">
                  <a:pos x="169" y="116"/>
                </a:cxn>
                <a:cxn ang="0">
                  <a:pos x="160" y="103"/>
                </a:cxn>
                <a:cxn ang="0">
                  <a:pos x="156" y="103"/>
                </a:cxn>
                <a:cxn ang="0">
                  <a:pos x="165" y="85"/>
                </a:cxn>
                <a:cxn ang="0">
                  <a:pos x="178" y="80"/>
                </a:cxn>
                <a:cxn ang="0">
                  <a:pos x="183" y="53"/>
                </a:cxn>
                <a:cxn ang="0">
                  <a:pos x="174" y="45"/>
                </a:cxn>
                <a:cxn ang="0">
                  <a:pos x="160" y="40"/>
                </a:cxn>
                <a:cxn ang="0">
                  <a:pos x="151" y="40"/>
                </a:cxn>
                <a:cxn ang="0">
                  <a:pos x="142" y="36"/>
                </a:cxn>
                <a:cxn ang="0">
                  <a:pos x="138" y="22"/>
                </a:cxn>
                <a:cxn ang="0">
                  <a:pos x="125" y="27"/>
                </a:cxn>
                <a:cxn ang="0">
                  <a:pos x="120" y="18"/>
                </a:cxn>
                <a:cxn ang="0">
                  <a:pos x="111" y="13"/>
                </a:cxn>
                <a:cxn ang="0">
                  <a:pos x="93" y="4"/>
                </a:cxn>
                <a:cxn ang="0">
                  <a:pos x="93" y="22"/>
                </a:cxn>
                <a:cxn ang="0">
                  <a:pos x="93" y="27"/>
                </a:cxn>
                <a:cxn ang="0">
                  <a:pos x="80" y="31"/>
                </a:cxn>
                <a:cxn ang="0">
                  <a:pos x="67" y="36"/>
                </a:cxn>
                <a:cxn ang="0">
                  <a:pos x="67" y="40"/>
                </a:cxn>
                <a:cxn ang="0">
                  <a:pos x="49" y="45"/>
                </a:cxn>
                <a:cxn ang="0">
                  <a:pos x="40" y="36"/>
                </a:cxn>
                <a:cxn ang="0">
                  <a:pos x="44" y="45"/>
                </a:cxn>
                <a:cxn ang="0">
                  <a:pos x="49" y="58"/>
                </a:cxn>
                <a:cxn ang="0">
                  <a:pos x="35" y="58"/>
                </a:cxn>
                <a:cxn ang="0">
                  <a:pos x="22" y="53"/>
                </a:cxn>
                <a:cxn ang="0">
                  <a:pos x="17" y="58"/>
                </a:cxn>
                <a:cxn ang="0">
                  <a:pos x="8" y="58"/>
                </a:cxn>
                <a:cxn ang="0">
                  <a:pos x="0" y="62"/>
                </a:cxn>
                <a:cxn ang="0">
                  <a:pos x="4" y="62"/>
                </a:cxn>
                <a:cxn ang="0">
                  <a:pos x="0" y="67"/>
                </a:cxn>
                <a:cxn ang="0">
                  <a:pos x="4" y="76"/>
                </a:cxn>
                <a:cxn ang="0">
                  <a:pos x="22" y="80"/>
                </a:cxn>
                <a:cxn ang="0">
                  <a:pos x="26" y="80"/>
                </a:cxn>
                <a:cxn ang="0">
                  <a:pos x="35" y="89"/>
                </a:cxn>
                <a:cxn ang="0">
                  <a:pos x="40" y="98"/>
                </a:cxn>
                <a:cxn ang="0">
                  <a:pos x="53" y="112"/>
                </a:cxn>
                <a:cxn ang="0">
                  <a:pos x="49" y="116"/>
                </a:cxn>
                <a:cxn ang="0">
                  <a:pos x="58" y="129"/>
                </a:cxn>
                <a:cxn ang="0">
                  <a:pos x="49" y="129"/>
                </a:cxn>
                <a:cxn ang="0">
                  <a:pos x="53" y="138"/>
                </a:cxn>
                <a:cxn ang="0">
                  <a:pos x="49" y="147"/>
                </a:cxn>
                <a:cxn ang="0">
                  <a:pos x="44" y="165"/>
                </a:cxn>
                <a:cxn ang="0">
                  <a:pos x="192" y="192"/>
                </a:cxn>
                <a:cxn ang="0">
                  <a:pos x="192" y="205"/>
                </a:cxn>
                <a:cxn ang="0">
                  <a:pos x="205" y="188"/>
                </a:cxn>
                <a:cxn ang="0">
                  <a:pos x="196" y="174"/>
                </a:cxn>
                <a:cxn ang="0">
                  <a:pos x="192" y="183"/>
                </a:cxn>
              </a:cxnLst>
              <a:rect l="0" t="0" r="r" b="b"/>
              <a:pathLst>
                <a:path w="205" h="205">
                  <a:moveTo>
                    <a:pt x="44" y="165"/>
                  </a:moveTo>
                  <a:lnTo>
                    <a:pt x="49" y="174"/>
                  </a:lnTo>
                  <a:lnTo>
                    <a:pt x="62" y="183"/>
                  </a:lnTo>
                  <a:lnTo>
                    <a:pt x="67" y="183"/>
                  </a:lnTo>
                  <a:lnTo>
                    <a:pt x="80" y="183"/>
                  </a:lnTo>
                  <a:lnTo>
                    <a:pt x="89" y="183"/>
                  </a:lnTo>
                  <a:lnTo>
                    <a:pt x="98" y="188"/>
                  </a:lnTo>
                  <a:lnTo>
                    <a:pt x="107" y="188"/>
                  </a:lnTo>
                  <a:lnTo>
                    <a:pt x="116" y="188"/>
                  </a:lnTo>
                  <a:lnTo>
                    <a:pt x="116" y="174"/>
                  </a:lnTo>
                  <a:lnTo>
                    <a:pt x="120" y="170"/>
                  </a:lnTo>
                  <a:lnTo>
                    <a:pt x="129" y="174"/>
                  </a:lnTo>
                  <a:lnTo>
                    <a:pt x="134" y="170"/>
                  </a:lnTo>
                  <a:lnTo>
                    <a:pt x="142" y="170"/>
                  </a:lnTo>
                  <a:lnTo>
                    <a:pt x="151" y="174"/>
                  </a:lnTo>
                  <a:lnTo>
                    <a:pt x="165" y="170"/>
                  </a:lnTo>
                  <a:lnTo>
                    <a:pt x="169" y="165"/>
                  </a:lnTo>
                  <a:lnTo>
                    <a:pt x="178" y="161"/>
                  </a:lnTo>
                  <a:lnTo>
                    <a:pt x="174" y="156"/>
                  </a:lnTo>
                  <a:lnTo>
                    <a:pt x="165" y="156"/>
                  </a:lnTo>
                  <a:lnTo>
                    <a:pt x="156" y="143"/>
                  </a:lnTo>
                  <a:lnTo>
                    <a:pt x="160" y="129"/>
                  </a:lnTo>
                  <a:lnTo>
                    <a:pt x="165" y="129"/>
                  </a:lnTo>
                  <a:lnTo>
                    <a:pt x="169" y="116"/>
                  </a:lnTo>
                  <a:lnTo>
                    <a:pt x="165" y="107"/>
                  </a:lnTo>
                  <a:lnTo>
                    <a:pt x="160" y="103"/>
                  </a:lnTo>
                  <a:lnTo>
                    <a:pt x="156" y="112"/>
                  </a:lnTo>
                  <a:lnTo>
                    <a:pt x="156" y="103"/>
                  </a:lnTo>
                  <a:lnTo>
                    <a:pt x="165" y="89"/>
                  </a:lnTo>
                  <a:lnTo>
                    <a:pt x="165" y="85"/>
                  </a:lnTo>
                  <a:lnTo>
                    <a:pt x="174" y="85"/>
                  </a:lnTo>
                  <a:lnTo>
                    <a:pt x="178" y="80"/>
                  </a:lnTo>
                  <a:lnTo>
                    <a:pt x="178" y="67"/>
                  </a:lnTo>
                  <a:lnTo>
                    <a:pt x="183" y="53"/>
                  </a:lnTo>
                  <a:lnTo>
                    <a:pt x="178" y="45"/>
                  </a:lnTo>
                  <a:lnTo>
                    <a:pt x="174" y="45"/>
                  </a:lnTo>
                  <a:lnTo>
                    <a:pt x="160" y="49"/>
                  </a:lnTo>
                  <a:lnTo>
                    <a:pt x="160" y="40"/>
                  </a:lnTo>
                  <a:lnTo>
                    <a:pt x="156" y="40"/>
                  </a:lnTo>
                  <a:lnTo>
                    <a:pt x="151" y="40"/>
                  </a:lnTo>
                  <a:lnTo>
                    <a:pt x="147" y="40"/>
                  </a:lnTo>
                  <a:lnTo>
                    <a:pt x="142" y="36"/>
                  </a:lnTo>
                  <a:lnTo>
                    <a:pt x="134" y="31"/>
                  </a:lnTo>
                  <a:lnTo>
                    <a:pt x="138" y="22"/>
                  </a:lnTo>
                  <a:lnTo>
                    <a:pt x="129" y="27"/>
                  </a:lnTo>
                  <a:lnTo>
                    <a:pt x="125" y="27"/>
                  </a:lnTo>
                  <a:lnTo>
                    <a:pt x="125" y="18"/>
                  </a:lnTo>
                  <a:lnTo>
                    <a:pt x="120" y="18"/>
                  </a:lnTo>
                  <a:lnTo>
                    <a:pt x="116" y="13"/>
                  </a:lnTo>
                  <a:lnTo>
                    <a:pt x="111" y="13"/>
                  </a:lnTo>
                  <a:lnTo>
                    <a:pt x="102" y="0"/>
                  </a:lnTo>
                  <a:lnTo>
                    <a:pt x="93" y="4"/>
                  </a:lnTo>
                  <a:lnTo>
                    <a:pt x="93" y="13"/>
                  </a:lnTo>
                  <a:lnTo>
                    <a:pt x="93" y="22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1"/>
                  </a:lnTo>
                  <a:lnTo>
                    <a:pt x="67" y="36"/>
                  </a:lnTo>
                  <a:lnTo>
                    <a:pt x="71" y="40"/>
                  </a:lnTo>
                  <a:lnTo>
                    <a:pt x="67" y="40"/>
                  </a:lnTo>
                  <a:lnTo>
                    <a:pt x="53" y="40"/>
                  </a:lnTo>
                  <a:lnTo>
                    <a:pt x="49" y="45"/>
                  </a:lnTo>
                  <a:lnTo>
                    <a:pt x="49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4" y="45"/>
                  </a:lnTo>
                  <a:lnTo>
                    <a:pt x="44" y="53"/>
                  </a:lnTo>
                  <a:lnTo>
                    <a:pt x="49" y="58"/>
                  </a:lnTo>
                  <a:lnTo>
                    <a:pt x="40" y="58"/>
                  </a:lnTo>
                  <a:lnTo>
                    <a:pt x="35" y="58"/>
                  </a:lnTo>
                  <a:lnTo>
                    <a:pt x="31" y="62"/>
                  </a:lnTo>
                  <a:lnTo>
                    <a:pt x="22" y="53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13" y="58"/>
                  </a:lnTo>
                  <a:lnTo>
                    <a:pt x="8" y="58"/>
                  </a:lnTo>
                  <a:lnTo>
                    <a:pt x="4" y="58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6"/>
                  </a:lnTo>
                  <a:lnTo>
                    <a:pt x="8" y="71"/>
                  </a:lnTo>
                  <a:lnTo>
                    <a:pt x="22" y="80"/>
                  </a:lnTo>
                  <a:lnTo>
                    <a:pt x="22" y="85"/>
                  </a:lnTo>
                  <a:lnTo>
                    <a:pt x="26" y="80"/>
                  </a:lnTo>
                  <a:lnTo>
                    <a:pt x="35" y="85"/>
                  </a:lnTo>
                  <a:lnTo>
                    <a:pt x="35" y="89"/>
                  </a:lnTo>
                  <a:lnTo>
                    <a:pt x="40" y="89"/>
                  </a:lnTo>
                  <a:lnTo>
                    <a:pt x="40" y="98"/>
                  </a:lnTo>
                  <a:lnTo>
                    <a:pt x="44" y="107"/>
                  </a:lnTo>
                  <a:lnTo>
                    <a:pt x="53" y="112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21"/>
                  </a:lnTo>
                  <a:lnTo>
                    <a:pt x="58" y="129"/>
                  </a:lnTo>
                  <a:lnTo>
                    <a:pt x="58" y="129"/>
                  </a:lnTo>
                  <a:lnTo>
                    <a:pt x="49" y="129"/>
                  </a:lnTo>
                  <a:lnTo>
                    <a:pt x="49" y="143"/>
                  </a:lnTo>
                  <a:lnTo>
                    <a:pt x="53" y="138"/>
                  </a:lnTo>
                  <a:lnTo>
                    <a:pt x="53" y="143"/>
                  </a:lnTo>
                  <a:lnTo>
                    <a:pt x="49" y="147"/>
                  </a:lnTo>
                  <a:lnTo>
                    <a:pt x="44" y="165"/>
                  </a:lnTo>
                  <a:lnTo>
                    <a:pt x="44" y="165"/>
                  </a:lnTo>
                  <a:close/>
                  <a:moveTo>
                    <a:pt x="192" y="183"/>
                  </a:moveTo>
                  <a:lnTo>
                    <a:pt x="192" y="192"/>
                  </a:lnTo>
                  <a:lnTo>
                    <a:pt x="187" y="196"/>
                  </a:lnTo>
                  <a:lnTo>
                    <a:pt x="192" y="205"/>
                  </a:lnTo>
                  <a:lnTo>
                    <a:pt x="201" y="205"/>
                  </a:lnTo>
                  <a:lnTo>
                    <a:pt x="205" y="188"/>
                  </a:lnTo>
                  <a:lnTo>
                    <a:pt x="201" y="174"/>
                  </a:lnTo>
                  <a:lnTo>
                    <a:pt x="196" y="174"/>
                  </a:lnTo>
                  <a:lnTo>
                    <a:pt x="196" y="183"/>
                  </a:lnTo>
                  <a:lnTo>
                    <a:pt x="192" y="183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xmlns="" id="{3FBE8269-4988-4C8C-A161-9BB19214586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29141" y="3068253"/>
              <a:ext cx="417604" cy="586318"/>
            </a:xfrm>
            <a:custGeom>
              <a:avLst/>
              <a:gdLst/>
              <a:ahLst/>
              <a:cxnLst>
                <a:cxn ang="0">
                  <a:pos x="9" y="108"/>
                </a:cxn>
                <a:cxn ang="0">
                  <a:pos x="0" y="94"/>
                </a:cxn>
                <a:cxn ang="0">
                  <a:pos x="0" y="81"/>
                </a:cxn>
                <a:cxn ang="0">
                  <a:pos x="9" y="72"/>
                </a:cxn>
                <a:cxn ang="0">
                  <a:pos x="14" y="54"/>
                </a:cxn>
                <a:cxn ang="0">
                  <a:pos x="18" y="45"/>
                </a:cxn>
                <a:cxn ang="0">
                  <a:pos x="14" y="36"/>
                </a:cxn>
                <a:cxn ang="0">
                  <a:pos x="18" y="36"/>
                </a:cxn>
                <a:cxn ang="0">
                  <a:pos x="27" y="32"/>
                </a:cxn>
                <a:cxn ang="0">
                  <a:pos x="32" y="36"/>
                </a:cxn>
                <a:cxn ang="0">
                  <a:pos x="36" y="32"/>
                </a:cxn>
                <a:cxn ang="0">
                  <a:pos x="41" y="27"/>
                </a:cxn>
                <a:cxn ang="0">
                  <a:pos x="50" y="27"/>
                </a:cxn>
                <a:cxn ang="0">
                  <a:pos x="45" y="18"/>
                </a:cxn>
                <a:cxn ang="0">
                  <a:pos x="45" y="14"/>
                </a:cxn>
                <a:cxn ang="0">
                  <a:pos x="58" y="0"/>
                </a:cxn>
                <a:cxn ang="0">
                  <a:pos x="58" y="14"/>
                </a:cxn>
                <a:cxn ang="0">
                  <a:pos x="67" y="14"/>
                </a:cxn>
                <a:cxn ang="0">
                  <a:pos x="72" y="9"/>
                </a:cxn>
                <a:cxn ang="0">
                  <a:pos x="67" y="18"/>
                </a:cxn>
                <a:cxn ang="0">
                  <a:pos x="63" y="23"/>
                </a:cxn>
                <a:cxn ang="0">
                  <a:pos x="72" y="27"/>
                </a:cxn>
                <a:cxn ang="0">
                  <a:pos x="76" y="23"/>
                </a:cxn>
                <a:cxn ang="0">
                  <a:pos x="90" y="14"/>
                </a:cxn>
                <a:cxn ang="0">
                  <a:pos x="94" y="18"/>
                </a:cxn>
                <a:cxn ang="0">
                  <a:pos x="108" y="23"/>
                </a:cxn>
                <a:cxn ang="0">
                  <a:pos x="112" y="27"/>
                </a:cxn>
                <a:cxn ang="0">
                  <a:pos x="112" y="50"/>
                </a:cxn>
                <a:cxn ang="0">
                  <a:pos x="121" y="72"/>
                </a:cxn>
                <a:cxn ang="0">
                  <a:pos x="125" y="90"/>
                </a:cxn>
                <a:cxn ang="0">
                  <a:pos x="121" y="99"/>
                </a:cxn>
                <a:cxn ang="0">
                  <a:pos x="103" y="108"/>
                </a:cxn>
                <a:cxn ang="0">
                  <a:pos x="90" y="117"/>
                </a:cxn>
                <a:cxn ang="0">
                  <a:pos x="90" y="126"/>
                </a:cxn>
                <a:cxn ang="0">
                  <a:pos x="103" y="135"/>
                </a:cxn>
                <a:cxn ang="0">
                  <a:pos x="112" y="148"/>
                </a:cxn>
                <a:cxn ang="0">
                  <a:pos x="99" y="157"/>
                </a:cxn>
                <a:cxn ang="0">
                  <a:pos x="103" y="166"/>
                </a:cxn>
                <a:cxn ang="0">
                  <a:pos x="94" y="170"/>
                </a:cxn>
                <a:cxn ang="0">
                  <a:pos x="54" y="170"/>
                </a:cxn>
                <a:cxn ang="0">
                  <a:pos x="36" y="170"/>
                </a:cxn>
                <a:cxn ang="0">
                  <a:pos x="27" y="170"/>
                </a:cxn>
                <a:cxn ang="0">
                  <a:pos x="32" y="143"/>
                </a:cxn>
                <a:cxn ang="0">
                  <a:pos x="23" y="135"/>
                </a:cxn>
                <a:cxn ang="0">
                  <a:pos x="9" y="130"/>
                </a:cxn>
                <a:cxn ang="0">
                  <a:pos x="5" y="121"/>
                </a:cxn>
                <a:cxn ang="0">
                  <a:pos x="103" y="9"/>
                </a:cxn>
                <a:cxn ang="0">
                  <a:pos x="108" y="18"/>
                </a:cxn>
                <a:cxn ang="0">
                  <a:pos x="103" y="9"/>
                </a:cxn>
              </a:cxnLst>
              <a:rect l="0" t="0" r="r" b="b"/>
              <a:pathLst>
                <a:path w="125" h="175">
                  <a:moveTo>
                    <a:pt x="5" y="117"/>
                  </a:moveTo>
                  <a:lnTo>
                    <a:pt x="9" y="108"/>
                  </a:lnTo>
                  <a:lnTo>
                    <a:pt x="5" y="99"/>
                  </a:lnTo>
                  <a:lnTo>
                    <a:pt x="0" y="94"/>
                  </a:lnTo>
                  <a:lnTo>
                    <a:pt x="5" y="85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9" y="72"/>
                  </a:lnTo>
                  <a:lnTo>
                    <a:pt x="14" y="72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8" y="45"/>
                  </a:lnTo>
                  <a:lnTo>
                    <a:pt x="14" y="45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2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50" y="27"/>
                  </a:lnTo>
                  <a:lnTo>
                    <a:pt x="45" y="23"/>
                  </a:lnTo>
                  <a:lnTo>
                    <a:pt x="45" y="18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41" y="5"/>
                  </a:lnTo>
                  <a:lnTo>
                    <a:pt x="58" y="0"/>
                  </a:lnTo>
                  <a:lnTo>
                    <a:pt x="58" y="9"/>
                  </a:lnTo>
                  <a:lnTo>
                    <a:pt x="58" y="14"/>
                  </a:lnTo>
                  <a:lnTo>
                    <a:pt x="63" y="18"/>
                  </a:lnTo>
                  <a:lnTo>
                    <a:pt x="67" y="14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2" y="14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3" y="23"/>
                  </a:lnTo>
                  <a:lnTo>
                    <a:pt x="63" y="27"/>
                  </a:lnTo>
                  <a:lnTo>
                    <a:pt x="72" y="27"/>
                  </a:lnTo>
                  <a:lnTo>
                    <a:pt x="76" y="27"/>
                  </a:lnTo>
                  <a:lnTo>
                    <a:pt x="76" y="23"/>
                  </a:lnTo>
                  <a:lnTo>
                    <a:pt x="85" y="23"/>
                  </a:lnTo>
                  <a:lnTo>
                    <a:pt x="90" y="14"/>
                  </a:lnTo>
                  <a:lnTo>
                    <a:pt x="94" y="14"/>
                  </a:lnTo>
                  <a:lnTo>
                    <a:pt x="94" y="18"/>
                  </a:lnTo>
                  <a:lnTo>
                    <a:pt x="99" y="18"/>
                  </a:lnTo>
                  <a:lnTo>
                    <a:pt x="108" y="23"/>
                  </a:lnTo>
                  <a:lnTo>
                    <a:pt x="108" y="27"/>
                  </a:lnTo>
                  <a:lnTo>
                    <a:pt x="112" y="27"/>
                  </a:lnTo>
                  <a:lnTo>
                    <a:pt x="112" y="36"/>
                  </a:lnTo>
                  <a:lnTo>
                    <a:pt x="112" y="50"/>
                  </a:lnTo>
                  <a:lnTo>
                    <a:pt x="121" y="59"/>
                  </a:lnTo>
                  <a:lnTo>
                    <a:pt x="121" y="72"/>
                  </a:lnTo>
                  <a:lnTo>
                    <a:pt x="121" y="85"/>
                  </a:lnTo>
                  <a:lnTo>
                    <a:pt x="125" y="90"/>
                  </a:lnTo>
                  <a:lnTo>
                    <a:pt x="125" y="99"/>
                  </a:lnTo>
                  <a:lnTo>
                    <a:pt x="121" y="99"/>
                  </a:lnTo>
                  <a:lnTo>
                    <a:pt x="117" y="108"/>
                  </a:lnTo>
                  <a:lnTo>
                    <a:pt x="103" y="108"/>
                  </a:lnTo>
                  <a:lnTo>
                    <a:pt x="94" y="117"/>
                  </a:lnTo>
                  <a:lnTo>
                    <a:pt x="90" y="117"/>
                  </a:lnTo>
                  <a:lnTo>
                    <a:pt x="85" y="117"/>
                  </a:lnTo>
                  <a:lnTo>
                    <a:pt x="90" y="126"/>
                  </a:lnTo>
                  <a:lnTo>
                    <a:pt x="94" y="135"/>
                  </a:lnTo>
                  <a:lnTo>
                    <a:pt x="103" y="135"/>
                  </a:lnTo>
                  <a:lnTo>
                    <a:pt x="112" y="143"/>
                  </a:lnTo>
                  <a:lnTo>
                    <a:pt x="112" y="148"/>
                  </a:lnTo>
                  <a:lnTo>
                    <a:pt x="108" y="152"/>
                  </a:lnTo>
                  <a:lnTo>
                    <a:pt x="99" y="157"/>
                  </a:lnTo>
                  <a:lnTo>
                    <a:pt x="94" y="161"/>
                  </a:lnTo>
                  <a:lnTo>
                    <a:pt x="103" y="166"/>
                  </a:lnTo>
                  <a:lnTo>
                    <a:pt x="99" y="175"/>
                  </a:lnTo>
                  <a:lnTo>
                    <a:pt x="94" y="170"/>
                  </a:lnTo>
                  <a:lnTo>
                    <a:pt x="76" y="175"/>
                  </a:lnTo>
                  <a:lnTo>
                    <a:pt x="54" y="170"/>
                  </a:lnTo>
                  <a:lnTo>
                    <a:pt x="45" y="170"/>
                  </a:lnTo>
                  <a:lnTo>
                    <a:pt x="36" y="170"/>
                  </a:lnTo>
                  <a:lnTo>
                    <a:pt x="27" y="175"/>
                  </a:lnTo>
                  <a:lnTo>
                    <a:pt x="27" y="170"/>
                  </a:lnTo>
                  <a:lnTo>
                    <a:pt x="27" y="157"/>
                  </a:lnTo>
                  <a:lnTo>
                    <a:pt x="32" y="143"/>
                  </a:lnTo>
                  <a:lnTo>
                    <a:pt x="27" y="135"/>
                  </a:lnTo>
                  <a:lnTo>
                    <a:pt x="23" y="135"/>
                  </a:lnTo>
                  <a:lnTo>
                    <a:pt x="9" y="139"/>
                  </a:lnTo>
                  <a:lnTo>
                    <a:pt x="9" y="130"/>
                  </a:lnTo>
                  <a:lnTo>
                    <a:pt x="9" y="126"/>
                  </a:lnTo>
                  <a:lnTo>
                    <a:pt x="5" y="121"/>
                  </a:lnTo>
                  <a:lnTo>
                    <a:pt x="5" y="117"/>
                  </a:lnTo>
                  <a:close/>
                  <a:moveTo>
                    <a:pt x="103" y="9"/>
                  </a:moveTo>
                  <a:lnTo>
                    <a:pt x="99" y="18"/>
                  </a:lnTo>
                  <a:lnTo>
                    <a:pt x="108" y="18"/>
                  </a:lnTo>
                  <a:lnTo>
                    <a:pt x="108" y="14"/>
                  </a:lnTo>
                  <a:lnTo>
                    <a:pt x="103" y="9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xmlns="" id="{0B3DE87B-75E3-456A-9458-BA6197E52D7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00173" y="4054633"/>
              <a:ext cx="391160" cy="421003"/>
            </a:xfrm>
            <a:custGeom>
              <a:avLst/>
              <a:gdLst/>
              <a:ahLst/>
              <a:cxnLst>
                <a:cxn ang="0">
                  <a:pos x="9" y="45"/>
                </a:cxn>
                <a:cxn ang="0">
                  <a:pos x="14" y="63"/>
                </a:cxn>
                <a:cxn ang="0">
                  <a:pos x="41" y="63"/>
                </a:cxn>
                <a:cxn ang="0">
                  <a:pos x="41" y="72"/>
                </a:cxn>
                <a:cxn ang="0">
                  <a:pos x="14" y="67"/>
                </a:cxn>
                <a:cxn ang="0">
                  <a:pos x="23" y="94"/>
                </a:cxn>
                <a:cxn ang="0">
                  <a:pos x="36" y="94"/>
                </a:cxn>
                <a:cxn ang="0">
                  <a:pos x="41" y="99"/>
                </a:cxn>
                <a:cxn ang="0">
                  <a:pos x="41" y="81"/>
                </a:cxn>
                <a:cxn ang="0">
                  <a:pos x="50" y="81"/>
                </a:cxn>
                <a:cxn ang="0">
                  <a:pos x="54" y="76"/>
                </a:cxn>
                <a:cxn ang="0">
                  <a:pos x="45" y="59"/>
                </a:cxn>
                <a:cxn ang="0">
                  <a:pos x="36" y="50"/>
                </a:cxn>
                <a:cxn ang="0">
                  <a:pos x="36" y="27"/>
                </a:cxn>
                <a:cxn ang="0">
                  <a:pos x="45" y="32"/>
                </a:cxn>
                <a:cxn ang="0">
                  <a:pos x="58" y="27"/>
                </a:cxn>
                <a:cxn ang="0">
                  <a:pos x="72" y="9"/>
                </a:cxn>
                <a:cxn ang="0">
                  <a:pos x="72" y="5"/>
                </a:cxn>
                <a:cxn ang="0">
                  <a:pos x="45" y="5"/>
                </a:cxn>
                <a:cxn ang="0">
                  <a:pos x="27" y="14"/>
                </a:cxn>
                <a:cxn ang="0">
                  <a:pos x="5" y="41"/>
                </a:cxn>
                <a:cxn ang="0">
                  <a:pos x="54" y="59"/>
                </a:cxn>
                <a:cxn ang="0">
                  <a:pos x="67" y="72"/>
                </a:cxn>
                <a:cxn ang="0">
                  <a:pos x="58" y="54"/>
                </a:cxn>
                <a:cxn ang="0">
                  <a:pos x="41" y="50"/>
                </a:cxn>
                <a:cxn ang="0">
                  <a:pos x="50" y="112"/>
                </a:cxn>
                <a:cxn ang="0">
                  <a:pos x="63" y="126"/>
                </a:cxn>
                <a:cxn ang="0">
                  <a:pos x="81" y="117"/>
                </a:cxn>
                <a:cxn ang="0">
                  <a:pos x="63" y="112"/>
                </a:cxn>
                <a:cxn ang="0">
                  <a:pos x="58" y="90"/>
                </a:cxn>
                <a:cxn ang="0">
                  <a:pos x="58" y="90"/>
                </a:cxn>
                <a:cxn ang="0">
                  <a:pos x="72" y="85"/>
                </a:cxn>
                <a:cxn ang="0">
                  <a:pos x="76" y="81"/>
                </a:cxn>
                <a:cxn ang="0">
                  <a:pos x="81" y="90"/>
                </a:cxn>
                <a:cxn ang="0">
                  <a:pos x="81" y="90"/>
                </a:cxn>
                <a:cxn ang="0">
                  <a:pos x="85" y="45"/>
                </a:cxn>
                <a:cxn ang="0">
                  <a:pos x="90" y="45"/>
                </a:cxn>
                <a:cxn ang="0">
                  <a:pos x="81" y="76"/>
                </a:cxn>
                <a:cxn ang="0">
                  <a:pos x="81" y="76"/>
                </a:cxn>
                <a:cxn ang="0">
                  <a:pos x="85" y="63"/>
                </a:cxn>
                <a:cxn ang="0">
                  <a:pos x="112" y="99"/>
                </a:cxn>
                <a:cxn ang="0">
                  <a:pos x="112" y="108"/>
                </a:cxn>
                <a:cxn ang="0">
                  <a:pos x="112" y="99"/>
                </a:cxn>
              </a:cxnLst>
              <a:rect l="0" t="0" r="r" b="b"/>
              <a:pathLst>
                <a:path w="117" h="126">
                  <a:moveTo>
                    <a:pt x="0" y="41"/>
                  </a:moveTo>
                  <a:lnTo>
                    <a:pt x="5" y="45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9" y="50"/>
                  </a:lnTo>
                  <a:lnTo>
                    <a:pt x="14" y="63"/>
                  </a:lnTo>
                  <a:lnTo>
                    <a:pt x="18" y="59"/>
                  </a:lnTo>
                  <a:lnTo>
                    <a:pt x="36" y="59"/>
                  </a:lnTo>
                  <a:lnTo>
                    <a:pt x="41" y="63"/>
                  </a:lnTo>
                  <a:lnTo>
                    <a:pt x="41" y="67"/>
                  </a:lnTo>
                  <a:lnTo>
                    <a:pt x="45" y="72"/>
                  </a:lnTo>
                  <a:lnTo>
                    <a:pt x="41" y="72"/>
                  </a:lnTo>
                  <a:lnTo>
                    <a:pt x="27" y="63"/>
                  </a:lnTo>
                  <a:lnTo>
                    <a:pt x="23" y="63"/>
                  </a:lnTo>
                  <a:lnTo>
                    <a:pt x="14" y="67"/>
                  </a:lnTo>
                  <a:lnTo>
                    <a:pt x="18" y="76"/>
                  </a:lnTo>
                  <a:lnTo>
                    <a:pt x="23" y="85"/>
                  </a:lnTo>
                  <a:lnTo>
                    <a:pt x="23" y="94"/>
                  </a:lnTo>
                  <a:lnTo>
                    <a:pt x="27" y="85"/>
                  </a:lnTo>
                  <a:lnTo>
                    <a:pt x="32" y="99"/>
                  </a:lnTo>
                  <a:lnTo>
                    <a:pt x="36" y="94"/>
                  </a:lnTo>
                  <a:lnTo>
                    <a:pt x="36" y="90"/>
                  </a:lnTo>
                  <a:lnTo>
                    <a:pt x="41" y="94"/>
                  </a:lnTo>
                  <a:lnTo>
                    <a:pt x="41" y="99"/>
                  </a:lnTo>
                  <a:lnTo>
                    <a:pt x="45" y="94"/>
                  </a:lnTo>
                  <a:lnTo>
                    <a:pt x="45" y="90"/>
                  </a:lnTo>
                  <a:lnTo>
                    <a:pt x="41" y="81"/>
                  </a:lnTo>
                  <a:lnTo>
                    <a:pt x="41" y="76"/>
                  </a:lnTo>
                  <a:lnTo>
                    <a:pt x="45" y="81"/>
                  </a:lnTo>
                  <a:lnTo>
                    <a:pt x="50" y="81"/>
                  </a:lnTo>
                  <a:lnTo>
                    <a:pt x="45" y="76"/>
                  </a:lnTo>
                  <a:lnTo>
                    <a:pt x="50" y="72"/>
                  </a:lnTo>
                  <a:lnTo>
                    <a:pt x="54" y="76"/>
                  </a:lnTo>
                  <a:lnTo>
                    <a:pt x="58" y="72"/>
                  </a:lnTo>
                  <a:lnTo>
                    <a:pt x="54" y="63"/>
                  </a:lnTo>
                  <a:lnTo>
                    <a:pt x="45" y="59"/>
                  </a:lnTo>
                  <a:lnTo>
                    <a:pt x="41" y="54"/>
                  </a:lnTo>
                  <a:lnTo>
                    <a:pt x="32" y="50"/>
                  </a:lnTo>
                  <a:lnTo>
                    <a:pt x="36" y="50"/>
                  </a:lnTo>
                  <a:lnTo>
                    <a:pt x="41" y="45"/>
                  </a:lnTo>
                  <a:lnTo>
                    <a:pt x="45" y="45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41" y="27"/>
                  </a:lnTo>
                  <a:lnTo>
                    <a:pt x="45" y="32"/>
                  </a:lnTo>
                  <a:lnTo>
                    <a:pt x="54" y="32"/>
                  </a:lnTo>
                  <a:lnTo>
                    <a:pt x="54" y="23"/>
                  </a:lnTo>
                  <a:lnTo>
                    <a:pt x="58" y="27"/>
                  </a:lnTo>
                  <a:lnTo>
                    <a:pt x="50" y="18"/>
                  </a:lnTo>
                  <a:lnTo>
                    <a:pt x="58" y="9"/>
                  </a:lnTo>
                  <a:lnTo>
                    <a:pt x="72" y="9"/>
                  </a:lnTo>
                  <a:lnTo>
                    <a:pt x="85" y="9"/>
                  </a:lnTo>
                  <a:lnTo>
                    <a:pt x="85" y="5"/>
                  </a:lnTo>
                  <a:lnTo>
                    <a:pt x="72" y="5"/>
                  </a:lnTo>
                  <a:lnTo>
                    <a:pt x="63" y="0"/>
                  </a:lnTo>
                  <a:lnTo>
                    <a:pt x="54" y="5"/>
                  </a:lnTo>
                  <a:lnTo>
                    <a:pt x="45" y="5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27" y="14"/>
                  </a:lnTo>
                  <a:lnTo>
                    <a:pt x="18" y="18"/>
                  </a:lnTo>
                  <a:lnTo>
                    <a:pt x="5" y="32"/>
                  </a:lnTo>
                  <a:lnTo>
                    <a:pt x="5" y="41"/>
                  </a:lnTo>
                  <a:lnTo>
                    <a:pt x="0" y="41"/>
                  </a:lnTo>
                  <a:close/>
                  <a:moveTo>
                    <a:pt x="41" y="50"/>
                  </a:moveTo>
                  <a:lnTo>
                    <a:pt x="54" y="59"/>
                  </a:lnTo>
                  <a:lnTo>
                    <a:pt x="58" y="67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58" y="63"/>
                  </a:lnTo>
                  <a:lnTo>
                    <a:pt x="58" y="59"/>
                  </a:lnTo>
                  <a:lnTo>
                    <a:pt x="58" y="54"/>
                  </a:lnTo>
                  <a:lnTo>
                    <a:pt x="50" y="54"/>
                  </a:lnTo>
                  <a:lnTo>
                    <a:pt x="45" y="50"/>
                  </a:lnTo>
                  <a:lnTo>
                    <a:pt x="41" y="50"/>
                  </a:lnTo>
                  <a:close/>
                  <a:moveTo>
                    <a:pt x="58" y="108"/>
                  </a:moveTo>
                  <a:lnTo>
                    <a:pt x="54" y="108"/>
                  </a:lnTo>
                  <a:lnTo>
                    <a:pt x="50" y="112"/>
                  </a:lnTo>
                  <a:lnTo>
                    <a:pt x="50" y="117"/>
                  </a:lnTo>
                  <a:lnTo>
                    <a:pt x="63" y="117"/>
                  </a:lnTo>
                  <a:lnTo>
                    <a:pt x="63" y="126"/>
                  </a:lnTo>
                  <a:lnTo>
                    <a:pt x="90" y="121"/>
                  </a:lnTo>
                  <a:lnTo>
                    <a:pt x="90" y="112"/>
                  </a:lnTo>
                  <a:lnTo>
                    <a:pt x="81" y="117"/>
                  </a:lnTo>
                  <a:lnTo>
                    <a:pt x="81" y="112"/>
                  </a:lnTo>
                  <a:lnTo>
                    <a:pt x="67" y="112"/>
                  </a:lnTo>
                  <a:lnTo>
                    <a:pt x="63" y="112"/>
                  </a:lnTo>
                  <a:lnTo>
                    <a:pt x="58" y="108"/>
                  </a:lnTo>
                  <a:close/>
                  <a:moveTo>
                    <a:pt x="58" y="90"/>
                  </a:moveTo>
                  <a:lnTo>
                    <a:pt x="58" y="90"/>
                  </a:lnTo>
                  <a:lnTo>
                    <a:pt x="58" y="94"/>
                  </a:lnTo>
                  <a:lnTo>
                    <a:pt x="63" y="90"/>
                  </a:lnTo>
                  <a:lnTo>
                    <a:pt x="58" y="90"/>
                  </a:lnTo>
                  <a:close/>
                  <a:moveTo>
                    <a:pt x="72" y="81"/>
                  </a:moveTo>
                  <a:lnTo>
                    <a:pt x="72" y="85"/>
                  </a:lnTo>
                  <a:lnTo>
                    <a:pt x="72" y="85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6" y="81"/>
                  </a:lnTo>
                  <a:lnTo>
                    <a:pt x="72" y="85"/>
                  </a:lnTo>
                  <a:lnTo>
                    <a:pt x="72" y="81"/>
                  </a:lnTo>
                  <a:close/>
                  <a:moveTo>
                    <a:pt x="81" y="90"/>
                  </a:moveTo>
                  <a:lnTo>
                    <a:pt x="81" y="90"/>
                  </a:lnTo>
                  <a:lnTo>
                    <a:pt x="85" y="85"/>
                  </a:lnTo>
                  <a:lnTo>
                    <a:pt x="81" y="90"/>
                  </a:lnTo>
                  <a:close/>
                  <a:moveTo>
                    <a:pt x="81" y="41"/>
                  </a:moveTo>
                  <a:lnTo>
                    <a:pt x="81" y="41"/>
                  </a:lnTo>
                  <a:lnTo>
                    <a:pt x="85" y="45"/>
                  </a:lnTo>
                  <a:lnTo>
                    <a:pt x="90" y="45"/>
                  </a:lnTo>
                  <a:lnTo>
                    <a:pt x="90" y="50"/>
                  </a:lnTo>
                  <a:lnTo>
                    <a:pt x="90" y="45"/>
                  </a:lnTo>
                  <a:lnTo>
                    <a:pt x="90" y="41"/>
                  </a:lnTo>
                  <a:lnTo>
                    <a:pt x="81" y="41"/>
                  </a:lnTo>
                  <a:close/>
                  <a:moveTo>
                    <a:pt x="81" y="76"/>
                  </a:moveTo>
                  <a:lnTo>
                    <a:pt x="85" y="76"/>
                  </a:lnTo>
                  <a:lnTo>
                    <a:pt x="90" y="76"/>
                  </a:lnTo>
                  <a:lnTo>
                    <a:pt x="81" y="76"/>
                  </a:lnTo>
                  <a:close/>
                  <a:moveTo>
                    <a:pt x="85" y="54"/>
                  </a:moveTo>
                  <a:lnTo>
                    <a:pt x="81" y="59"/>
                  </a:lnTo>
                  <a:lnTo>
                    <a:pt x="85" y="63"/>
                  </a:lnTo>
                  <a:lnTo>
                    <a:pt x="85" y="59"/>
                  </a:lnTo>
                  <a:lnTo>
                    <a:pt x="85" y="54"/>
                  </a:lnTo>
                  <a:close/>
                  <a:moveTo>
                    <a:pt x="112" y="99"/>
                  </a:moveTo>
                  <a:lnTo>
                    <a:pt x="108" y="103"/>
                  </a:lnTo>
                  <a:lnTo>
                    <a:pt x="108" y="112"/>
                  </a:lnTo>
                  <a:lnTo>
                    <a:pt x="112" y="108"/>
                  </a:lnTo>
                  <a:lnTo>
                    <a:pt x="117" y="108"/>
                  </a:lnTo>
                  <a:lnTo>
                    <a:pt x="117" y="99"/>
                  </a:lnTo>
                  <a:lnTo>
                    <a:pt x="112" y="99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xmlns="" id="{0D57C9B1-4796-4B8C-B849-A059CF7DFD6E}"/>
                </a:ext>
              </a:extLst>
            </p:cNvPr>
            <p:cNvSpPr>
              <a:spLocks/>
            </p:cNvSpPr>
            <p:nvPr/>
          </p:nvSpPr>
          <p:spPr bwMode="gray">
            <a:xfrm>
              <a:off x="3905144" y="3561994"/>
              <a:ext cx="332761" cy="210501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5" y="36"/>
                </a:cxn>
                <a:cxn ang="0">
                  <a:pos x="5" y="31"/>
                </a:cxn>
                <a:cxn ang="0">
                  <a:pos x="5" y="27"/>
                </a:cxn>
                <a:cxn ang="0">
                  <a:pos x="5" y="22"/>
                </a:cxn>
                <a:cxn ang="0">
                  <a:pos x="14" y="22"/>
                </a:cxn>
                <a:cxn ang="0">
                  <a:pos x="18" y="13"/>
                </a:cxn>
                <a:cxn ang="0">
                  <a:pos x="18" y="9"/>
                </a:cxn>
                <a:cxn ang="0">
                  <a:pos x="23" y="13"/>
                </a:cxn>
                <a:cxn ang="0">
                  <a:pos x="41" y="13"/>
                </a:cxn>
                <a:cxn ang="0">
                  <a:pos x="45" y="9"/>
                </a:cxn>
                <a:cxn ang="0">
                  <a:pos x="54" y="9"/>
                </a:cxn>
                <a:cxn ang="0">
                  <a:pos x="63" y="0"/>
                </a:cxn>
                <a:cxn ang="0">
                  <a:pos x="72" y="4"/>
                </a:cxn>
                <a:cxn ang="0">
                  <a:pos x="76" y="0"/>
                </a:cxn>
                <a:cxn ang="0">
                  <a:pos x="81" y="4"/>
                </a:cxn>
                <a:cxn ang="0">
                  <a:pos x="90" y="4"/>
                </a:cxn>
                <a:cxn ang="0">
                  <a:pos x="99" y="18"/>
                </a:cxn>
                <a:cxn ang="0">
                  <a:pos x="99" y="22"/>
                </a:cxn>
                <a:cxn ang="0">
                  <a:pos x="85" y="27"/>
                </a:cxn>
                <a:cxn ang="0">
                  <a:pos x="76" y="45"/>
                </a:cxn>
                <a:cxn ang="0">
                  <a:pos x="76" y="49"/>
                </a:cxn>
                <a:cxn ang="0">
                  <a:pos x="67" y="54"/>
                </a:cxn>
                <a:cxn ang="0">
                  <a:pos x="63" y="54"/>
                </a:cxn>
                <a:cxn ang="0">
                  <a:pos x="49" y="54"/>
                </a:cxn>
                <a:cxn ang="0">
                  <a:pos x="36" y="58"/>
                </a:cxn>
                <a:cxn ang="0">
                  <a:pos x="27" y="63"/>
                </a:cxn>
                <a:cxn ang="0">
                  <a:pos x="9" y="58"/>
                </a:cxn>
                <a:cxn ang="0">
                  <a:pos x="5" y="49"/>
                </a:cxn>
                <a:cxn ang="0">
                  <a:pos x="5" y="49"/>
                </a:cxn>
                <a:cxn ang="0">
                  <a:pos x="0" y="40"/>
                </a:cxn>
              </a:cxnLst>
              <a:rect l="0" t="0" r="r" b="b"/>
              <a:pathLst>
                <a:path w="99" h="63">
                  <a:moveTo>
                    <a:pt x="0" y="40"/>
                  </a:moveTo>
                  <a:lnTo>
                    <a:pt x="5" y="36"/>
                  </a:lnTo>
                  <a:lnTo>
                    <a:pt x="5" y="31"/>
                  </a:lnTo>
                  <a:lnTo>
                    <a:pt x="5" y="27"/>
                  </a:lnTo>
                  <a:lnTo>
                    <a:pt x="5" y="22"/>
                  </a:lnTo>
                  <a:lnTo>
                    <a:pt x="14" y="22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23" y="13"/>
                  </a:lnTo>
                  <a:lnTo>
                    <a:pt x="41" y="13"/>
                  </a:lnTo>
                  <a:lnTo>
                    <a:pt x="45" y="9"/>
                  </a:lnTo>
                  <a:lnTo>
                    <a:pt x="54" y="9"/>
                  </a:lnTo>
                  <a:lnTo>
                    <a:pt x="63" y="0"/>
                  </a:lnTo>
                  <a:lnTo>
                    <a:pt x="72" y="4"/>
                  </a:lnTo>
                  <a:lnTo>
                    <a:pt x="76" y="0"/>
                  </a:lnTo>
                  <a:lnTo>
                    <a:pt x="81" y="4"/>
                  </a:lnTo>
                  <a:lnTo>
                    <a:pt x="90" y="4"/>
                  </a:lnTo>
                  <a:lnTo>
                    <a:pt x="99" y="18"/>
                  </a:lnTo>
                  <a:lnTo>
                    <a:pt x="99" y="22"/>
                  </a:lnTo>
                  <a:lnTo>
                    <a:pt x="85" y="27"/>
                  </a:lnTo>
                  <a:lnTo>
                    <a:pt x="76" y="45"/>
                  </a:lnTo>
                  <a:lnTo>
                    <a:pt x="76" y="49"/>
                  </a:lnTo>
                  <a:lnTo>
                    <a:pt x="67" y="54"/>
                  </a:lnTo>
                  <a:lnTo>
                    <a:pt x="63" y="54"/>
                  </a:lnTo>
                  <a:lnTo>
                    <a:pt x="49" y="54"/>
                  </a:lnTo>
                  <a:lnTo>
                    <a:pt x="36" y="58"/>
                  </a:lnTo>
                  <a:lnTo>
                    <a:pt x="27" y="63"/>
                  </a:lnTo>
                  <a:lnTo>
                    <a:pt x="9" y="58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xmlns="" id="{FA157765-2CD2-4B0D-8576-8941046CAB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652331" y="3025271"/>
              <a:ext cx="196131" cy="328426"/>
            </a:xfrm>
            <a:custGeom>
              <a:avLst/>
              <a:gdLst/>
              <a:ahLst/>
              <a:cxnLst>
                <a:cxn ang="0">
                  <a:pos x="45" y="5"/>
                </a:cxn>
                <a:cxn ang="0">
                  <a:pos x="45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36" y="9"/>
                </a:cxn>
                <a:cxn ang="0">
                  <a:pos x="36" y="0"/>
                </a:cxn>
                <a:cxn ang="0">
                  <a:pos x="27" y="5"/>
                </a:cxn>
                <a:cxn ang="0">
                  <a:pos x="27" y="13"/>
                </a:cxn>
                <a:cxn ang="0">
                  <a:pos x="22" y="18"/>
                </a:cxn>
                <a:cxn ang="0">
                  <a:pos x="27" y="22"/>
                </a:cxn>
                <a:cxn ang="0">
                  <a:pos x="27" y="22"/>
                </a:cxn>
                <a:cxn ang="0">
                  <a:pos x="22" y="27"/>
                </a:cxn>
                <a:cxn ang="0">
                  <a:pos x="22" y="27"/>
                </a:cxn>
                <a:cxn ang="0">
                  <a:pos x="18" y="27"/>
                </a:cxn>
                <a:cxn ang="0">
                  <a:pos x="5" y="27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5" y="45"/>
                </a:cxn>
                <a:cxn ang="0">
                  <a:pos x="0" y="45"/>
                </a:cxn>
                <a:cxn ang="0">
                  <a:pos x="0" y="54"/>
                </a:cxn>
                <a:cxn ang="0">
                  <a:pos x="9" y="58"/>
                </a:cxn>
                <a:cxn ang="0">
                  <a:pos x="14" y="54"/>
                </a:cxn>
                <a:cxn ang="0">
                  <a:pos x="18" y="54"/>
                </a:cxn>
                <a:cxn ang="0">
                  <a:pos x="14" y="63"/>
                </a:cxn>
                <a:cxn ang="0">
                  <a:pos x="14" y="63"/>
                </a:cxn>
                <a:cxn ang="0">
                  <a:pos x="9" y="72"/>
                </a:cxn>
                <a:cxn ang="0">
                  <a:pos x="18" y="67"/>
                </a:cxn>
                <a:cxn ang="0">
                  <a:pos x="18" y="72"/>
                </a:cxn>
                <a:cxn ang="0">
                  <a:pos x="9" y="76"/>
                </a:cxn>
                <a:cxn ang="0">
                  <a:pos x="9" y="81"/>
                </a:cxn>
                <a:cxn ang="0">
                  <a:pos x="0" y="81"/>
                </a:cxn>
                <a:cxn ang="0">
                  <a:pos x="0" y="89"/>
                </a:cxn>
                <a:cxn ang="0">
                  <a:pos x="9" y="89"/>
                </a:cxn>
                <a:cxn ang="0">
                  <a:pos x="0" y="94"/>
                </a:cxn>
                <a:cxn ang="0">
                  <a:pos x="9" y="98"/>
                </a:cxn>
                <a:cxn ang="0">
                  <a:pos x="27" y="89"/>
                </a:cxn>
                <a:cxn ang="0">
                  <a:pos x="40" y="85"/>
                </a:cxn>
                <a:cxn ang="0">
                  <a:pos x="49" y="85"/>
                </a:cxn>
                <a:cxn ang="0">
                  <a:pos x="54" y="81"/>
                </a:cxn>
                <a:cxn ang="0">
                  <a:pos x="58" y="72"/>
                </a:cxn>
                <a:cxn ang="0">
                  <a:pos x="58" y="54"/>
                </a:cxn>
                <a:cxn ang="0">
                  <a:pos x="58" y="49"/>
                </a:cxn>
                <a:cxn ang="0">
                  <a:pos x="58" y="49"/>
                </a:cxn>
                <a:cxn ang="0">
                  <a:pos x="54" y="31"/>
                </a:cxn>
                <a:cxn ang="0">
                  <a:pos x="49" y="31"/>
                </a:cxn>
                <a:cxn ang="0">
                  <a:pos x="40" y="27"/>
                </a:cxn>
                <a:cxn ang="0">
                  <a:pos x="40" y="36"/>
                </a:cxn>
                <a:cxn ang="0">
                  <a:pos x="27" y="31"/>
                </a:cxn>
                <a:cxn ang="0">
                  <a:pos x="27" y="27"/>
                </a:cxn>
                <a:cxn ang="0">
                  <a:pos x="31" y="18"/>
                </a:cxn>
                <a:cxn ang="0">
                  <a:pos x="36" y="18"/>
                </a:cxn>
                <a:cxn ang="0">
                  <a:pos x="40" y="13"/>
                </a:cxn>
                <a:cxn ang="0">
                  <a:pos x="45" y="5"/>
                </a:cxn>
              </a:cxnLst>
              <a:rect l="0" t="0" r="r" b="b"/>
              <a:pathLst>
                <a:path w="58" h="98">
                  <a:moveTo>
                    <a:pt x="45" y="5"/>
                  </a:moveTo>
                  <a:lnTo>
                    <a:pt x="45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9"/>
                  </a:lnTo>
                  <a:lnTo>
                    <a:pt x="36" y="0"/>
                  </a:lnTo>
                  <a:lnTo>
                    <a:pt x="27" y="5"/>
                  </a:lnTo>
                  <a:lnTo>
                    <a:pt x="27" y="13"/>
                  </a:lnTo>
                  <a:lnTo>
                    <a:pt x="22" y="18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5" y="27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9" y="58"/>
                  </a:lnTo>
                  <a:lnTo>
                    <a:pt x="14" y="54"/>
                  </a:lnTo>
                  <a:lnTo>
                    <a:pt x="18" y="54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9" y="72"/>
                  </a:lnTo>
                  <a:lnTo>
                    <a:pt x="18" y="67"/>
                  </a:lnTo>
                  <a:lnTo>
                    <a:pt x="18" y="7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0" y="81"/>
                  </a:lnTo>
                  <a:lnTo>
                    <a:pt x="0" y="89"/>
                  </a:lnTo>
                  <a:lnTo>
                    <a:pt x="9" y="89"/>
                  </a:lnTo>
                  <a:lnTo>
                    <a:pt x="0" y="94"/>
                  </a:lnTo>
                  <a:lnTo>
                    <a:pt x="9" y="98"/>
                  </a:lnTo>
                  <a:lnTo>
                    <a:pt x="27" y="89"/>
                  </a:lnTo>
                  <a:lnTo>
                    <a:pt x="40" y="85"/>
                  </a:lnTo>
                  <a:lnTo>
                    <a:pt x="49" y="85"/>
                  </a:lnTo>
                  <a:lnTo>
                    <a:pt x="54" y="81"/>
                  </a:lnTo>
                  <a:lnTo>
                    <a:pt x="58" y="72"/>
                  </a:lnTo>
                  <a:lnTo>
                    <a:pt x="58" y="54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4" y="31"/>
                  </a:lnTo>
                  <a:lnTo>
                    <a:pt x="49" y="31"/>
                  </a:lnTo>
                  <a:lnTo>
                    <a:pt x="40" y="27"/>
                  </a:lnTo>
                  <a:lnTo>
                    <a:pt x="40" y="36"/>
                  </a:lnTo>
                  <a:lnTo>
                    <a:pt x="27" y="31"/>
                  </a:lnTo>
                  <a:lnTo>
                    <a:pt x="27" y="27"/>
                  </a:lnTo>
                  <a:lnTo>
                    <a:pt x="31" y="18"/>
                  </a:lnTo>
                  <a:lnTo>
                    <a:pt x="36" y="18"/>
                  </a:lnTo>
                  <a:lnTo>
                    <a:pt x="40" y="13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xmlns="" id="{A9F7A3DF-374D-4334-8FAE-8276744280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4567" y="3682123"/>
              <a:ext cx="582883" cy="686609"/>
            </a:xfrm>
            <a:custGeom>
              <a:avLst/>
              <a:gdLst/>
              <a:ahLst/>
              <a:cxnLst>
                <a:cxn ang="0">
                  <a:pos x="27" y="62"/>
                </a:cxn>
                <a:cxn ang="0">
                  <a:pos x="36" y="49"/>
                </a:cxn>
                <a:cxn ang="0">
                  <a:pos x="53" y="62"/>
                </a:cxn>
                <a:cxn ang="0">
                  <a:pos x="62" y="94"/>
                </a:cxn>
                <a:cxn ang="0">
                  <a:pos x="94" y="120"/>
                </a:cxn>
                <a:cxn ang="0">
                  <a:pos x="112" y="129"/>
                </a:cxn>
                <a:cxn ang="0">
                  <a:pos x="120" y="138"/>
                </a:cxn>
                <a:cxn ang="0">
                  <a:pos x="138" y="161"/>
                </a:cxn>
                <a:cxn ang="0">
                  <a:pos x="134" y="170"/>
                </a:cxn>
                <a:cxn ang="0">
                  <a:pos x="134" y="183"/>
                </a:cxn>
                <a:cxn ang="0">
                  <a:pos x="147" y="170"/>
                </a:cxn>
                <a:cxn ang="0">
                  <a:pos x="152" y="161"/>
                </a:cxn>
                <a:cxn ang="0">
                  <a:pos x="143" y="143"/>
                </a:cxn>
                <a:cxn ang="0">
                  <a:pos x="156" y="134"/>
                </a:cxn>
                <a:cxn ang="0">
                  <a:pos x="165" y="143"/>
                </a:cxn>
                <a:cxn ang="0">
                  <a:pos x="174" y="138"/>
                </a:cxn>
                <a:cxn ang="0">
                  <a:pos x="147" y="111"/>
                </a:cxn>
                <a:cxn ang="0">
                  <a:pos x="138" y="102"/>
                </a:cxn>
                <a:cxn ang="0">
                  <a:pos x="120" y="98"/>
                </a:cxn>
                <a:cxn ang="0">
                  <a:pos x="103" y="80"/>
                </a:cxn>
                <a:cxn ang="0">
                  <a:pos x="85" y="58"/>
                </a:cxn>
                <a:cxn ang="0">
                  <a:pos x="85" y="44"/>
                </a:cxn>
                <a:cxn ang="0">
                  <a:pos x="80" y="31"/>
                </a:cxn>
                <a:cxn ang="0">
                  <a:pos x="94" y="22"/>
                </a:cxn>
                <a:cxn ang="0">
                  <a:pos x="103" y="27"/>
                </a:cxn>
                <a:cxn ang="0">
                  <a:pos x="107" y="31"/>
                </a:cxn>
                <a:cxn ang="0">
                  <a:pos x="103" y="18"/>
                </a:cxn>
                <a:cxn ang="0">
                  <a:pos x="103" y="13"/>
                </a:cxn>
                <a:cxn ang="0">
                  <a:pos x="85" y="0"/>
                </a:cxn>
                <a:cxn ang="0">
                  <a:pos x="67" y="4"/>
                </a:cxn>
                <a:cxn ang="0">
                  <a:pos x="53" y="13"/>
                </a:cxn>
                <a:cxn ang="0">
                  <a:pos x="40" y="9"/>
                </a:cxn>
                <a:cxn ang="0">
                  <a:pos x="36" y="22"/>
                </a:cxn>
                <a:cxn ang="0">
                  <a:pos x="27" y="13"/>
                </a:cxn>
                <a:cxn ang="0">
                  <a:pos x="18" y="22"/>
                </a:cxn>
                <a:cxn ang="0">
                  <a:pos x="9" y="35"/>
                </a:cxn>
                <a:cxn ang="0">
                  <a:pos x="0" y="49"/>
                </a:cxn>
                <a:cxn ang="0">
                  <a:pos x="18" y="62"/>
                </a:cxn>
                <a:cxn ang="0">
                  <a:pos x="40" y="116"/>
                </a:cxn>
                <a:cxn ang="0">
                  <a:pos x="27" y="125"/>
                </a:cxn>
                <a:cxn ang="0">
                  <a:pos x="31" y="129"/>
                </a:cxn>
                <a:cxn ang="0">
                  <a:pos x="36" y="143"/>
                </a:cxn>
                <a:cxn ang="0">
                  <a:pos x="31" y="147"/>
                </a:cxn>
                <a:cxn ang="0">
                  <a:pos x="36" y="161"/>
                </a:cxn>
                <a:cxn ang="0">
                  <a:pos x="45" y="156"/>
                </a:cxn>
                <a:cxn ang="0">
                  <a:pos x="49" y="143"/>
                </a:cxn>
                <a:cxn ang="0">
                  <a:pos x="49" y="129"/>
                </a:cxn>
                <a:cxn ang="0">
                  <a:pos x="40" y="116"/>
                </a:cxn>
                <a:cxn ang="0">
                  <a:pos x="120" y="174"/>
                </a:cxn>
                <a:cxn ang="0">
                  <a:pos x="98" y="170"/>
                </a:cxn>
                <a:cxn ang="0">
                  <a:pos x="85" y="178"/>
                </a:cxn>
                <a:cxn ang="0">
                  <a:pos x="89" y="187"/>
                </a:cxn>
                <a:cxn ang="0">
                  <a:pos x="103" y="196"/>
                </a:cxn>
                <a:cxn ang="0">
                  <a:pos x="116" y="201"/>
                </a:cxn>
                <a:cxn ang="0">
                  <a:pos x="125" y="201"/>
                </a:cxn>
                <a:cxn ang="0">
                  <a:pos x="129" y="178"/>
                </a:cxn>
                <a:cxn ang="0">
                  <a:pos x="125" y="174"/>
                </a:cxn>
              </a:cxnLst>
              <a:rect l="0" t="0" r="r" b="b"/>
              <a:pathLst>
                <a:path w="174" h="205">
                  <a:moveTo>
                    <a:pt x="22" y="67"/>
                  </a:moveTo>
                  <a:lnTo>
                    <a:pt x="27" y="62"/>
                  </a:lnTo>
                  <a:lnTo>
                    <a:pt x="31" y="58"/>
                  </a:lnTo>
                  <a:lnTo>
                    <a:pt x="36" y="49"/>
                  </a:lnTo>
                  <a:lnTo>
                    <a:pt x="49" y="58"/>
                  </a:lnTo>
                  <a:lnTo>
                    <a:pt x="53" y="62"/>
                  </a:lnTo>
                  <a:lnTo>
                    <a:pt x="58" y="80"/>
                  </a:lnTo>
                  <a:lnTo>
                    <a:pt x="62" y="94"/>
                  </a:lnTo>
                  <a:lnTo>
                    <a:pt x="85" y="111"/>
                  </a:lnTo>
                  <a:lnTo>
                    <a:pt x="94" y="120"/>
                  </a:lnTo>
                  <a:lnTo>
                    <a:pt x="103" y="116"/>
                  </a:lnTo>
                  <a:lnTo>
                    <a:pt x="112" y="129"/>
                  </a:lnTo>
                  <a:lnTo>
                    <a:pt x="120" y="129"/>
                  </a:lnTo>
                  <a:lnTo>
                    <a:pt x="120" y="138"/>
                  </a:lnTo>
                  <a:lnTo>
                    <a:pt x="129" y="143"/>
                  </a:lnTo>
                  <a:lnTo>
                    <a:pt x="138" y="161"/>
                  </a:lnTo>
                  <a:lnTo>
                    <a:pt x="134" y="165"/>
                  </a:lnTo>
                  <a:lnTo>
                    <a:pt x="134" y="170"/>
                  </a:lnTo>
                  <a:lnTo>
                    <a:pt x="129" y="174"/>
                  </a:lnTo>
                  <a:lnTo>
                    <a:pt x="134" y="183"/>
                  </a:lnTo>
                  <a:lnTo>
                    <a:pt x="138" y="178"/>
                  </a:lnTo>
                  <a:lnTo>
                    <a:pt x="147" y="170"/>
                  </a:lnTo>
                  <a:lnTo>
                    <a:pt x="147" y="165"/>
                  </a:lnTo>
                  <a:lnTo>
                    <a:pt x="152" y="161"/>
                  </a:lnTo>
                  <a:lnTo>
                    <a:pt x="156" y="152"/>
                  </a:lnTo>
                  <a:lnTo>
                    <a:pt x="143" y="143"/>
                  </a:lnTo>
                  <a:lnTo>
                    <a:pt x="152" y="134"/>
                  </a:lnTo>
                  <a:lnTo>
                    <a:pt x="156" y="134"/>
                  </a:lnTo>
                  <a:lnTo>
                    <a:pt x="165" y="134"/>
                  </a:lnTo>
                  <a:lnTo>
                    <a:pt x="165" y="143"/>
                  </a:lnTo>
                  <a:lnTo>
                    <a:pt x="170" y="147"/>
                  </a:lnTo>
                  <a:lnTo>
                    <a:pt x="174" y="138"/>
                  </a:lnTo>
                  <a:lnTo>
                    <a:pt x="165" y="125"/>
                  </a:lnTo>
                  <a:lnTo>
                    <a:pt x="147" y="111"/>
                  </a:lnTo>
                  <a:lnTo>
                    <a:pt x="138" y="111"/>
                  </a:lnTo>
                  <a:lnTo>
                    <a:pt x="138" y="102"/>
                  </a:lnTo>
                  <a:lnTo>
                    <a:pt x="138" y="98"/>
                  </a:lnTo>
                  <a:lnTo>
                    <a:pt x="120" y="98"/>
                  </a:lnTo>
                  <a:lnTo>
                    <a:pt x="112" y="89"/>
                  </a:lnTo>
                  <a:lnTo>
                    <a:pt x="103" y="80"/>
                  </a:lnTo>
                  <a:lnTo>
                    <a:pt x="98" y="71"/>
                  </a:lnTo>
                  <a:lnTo>
                    <a:pt x="85" y="58"/>
                  </a:lnTo>
                  <a:lnTo>
                    <a:pt x="80" y="49"/>
                  </a:lnTo>
                  <a:lnTo>
                    <a:pt x="85" y="44"/>
                  </a:lnTo>
                  <a:lnTo>
                    <a:pt x="80" y="35"/>
                  </a:lnTo>
                  <a:lnTo>
                    <a:pt x="80" y="31"/>
                  </a:lnTo>
                  <a:lnTo>
                    <a:pt x="85" y="27"/>
                  </a:lnTo>
                  <a:lnTo>
                    <a:pt x="94" y="22"/>
                  </a:lnTo>
                  <a:lnTo>
                    <a:pt x="98" y="27"/>
                  </a:lnTo>
                  <a:lnTo>
                    <a:pt x="103" y="27"/>
                  </a:lnTo>
                  <a:lnTo>
                    <a:pt x="103" y="31"/>
                  </a:lnTo>
                  <a:lnTo>
                    <a:pt x="107" y="31"/>
                  </a:lnTo>
                  <a:lnTo>
                    <a:pt x="103" y="22"/>
                  </a:lnTo>
                  <a:lnTo>
                    <a:pt x="103" y="18"/>
                  </a:lnTo>
                  <a:lnTo>
                    <a:pt x="98" y="13"/>
                  </a:lnTo>
                  <a:lnTo>
                    <a:pt x="103" y="13"/>
                  </a:lnTo>
                  <a:lnTo>
                    <a:pt x="89" y="9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67" y="4"/>
                  </a:lnTo>
                  <a:lnTo>
                    <a:pt x="58" y="4"/>
                  </a:lnTo>
                  <a:lnTo>
                    <a:pt x="53" y="13"/>
                  </a:lnTo>
                  <a:lnTo>
                    <a:pt x="45" y="13"/>
                  </a:lnTo>
                  <a:lnTo>
                    <a:pt x="40" y="9"/>
                  </a:lnTo>
                  <a:lnTo>
                    <a:pt x="40" y="18"/>
                  </a:lnTo>
                  <a:lnTo>
                    <a:pt x="36" y="22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3" y="22"/>
                  </a:lnTo>
                  <a:lnTo>
                    <a:pt x="9" y="35"/>
                  </a:lnTo>
                  <a:lnTo>
                    <a:pt x="4" y="35"/>
                  </a:lnTo>
                  <a:lnTo>
                    <a:pt x="0" y="49"/>
                  </a:lnTo>
                  <a:lnTo>
                    <a:pt x="9" y="62"/>
                  </a:lnTo>
                  <a:lnTo>
                    <a:pt x="18" y="62"/>
                  </a:lnTo>
                  <a:lnTo>
                    <a:pt x="22" y="67"/>
                  </a:lnTo>
                  <a:close/>
                  <a:moveTo>
                    <a:pt x="40" y="116"/>
                  </a:moveTo>
                  <a:lnTo>
                    <a:pt x="36" y="125"/>
                  </a:lnTo>
                  <a:lnTo>
                    <a:pt x="27" y="125"/>
                  </a:lnTo>
                  <a:lnTo>
                    <a:pt x="27" y="129"/>
                  </a:lnTo>
                  <a:lnTo>
                    <a:pt x="31" y="129"/>
                  </a:lnTo>
                  <a:lnTo>
                    <a:pt x="31" y="143"/>
                  </a:lnTo>
                  <a:lnTo>
                    <a:pt x="36" y="143"/>
                  </a:lnTo>
                  <a:lnTo>
                    <a:pt x="36" y="147"/>
                  </a:lnTo>
                  <a:lnTo>
                    <a:pt x="31" y="147"/>
                  </a:lnTo>
                  <a:lnTo>
                    <a:pt x="31" y="156"/>
                  </a:lnTo>
                  <a:lnTo>
                    <a:pt x="36" y="161"/>
                  </a:lnTo>
                  <a:lnTo>
                    <a:pt x="40" y="161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9" y="143"/>
                  </a:lnTo>
                  <a:lnTo>
                    <a:pt x="45" y="134"/>
                  </a:lnTo>
                  <a:lnTo>
                    <a:pt x="49" y="129"/>
                  </a:lnTo>
                  <a:lnTo>
                    <a:pt x="49" y="120"/>
                  </a:lnTo>
                  <a:lnTo>
                    <a:pt x="40" y="116"/>
                  </a:lnTo>
                  <a:close/>
                  <a:moveTo>
                    <a:pt x="125" y="174"/>
                  </a:moveTo>
                  <a:lnTo>
                    <a:pt x="120" y="174"/>
                  </a:lnTo>
                  <a:lnTo>
                    <a:pt x="107" y="174"/>
                  </a:lnTo>
                  <a:lnTo>
                    <a:pt x="98" y="170"/>
                  </a:lnTo>
                  <a:lnTo>
                    <a:pt x="89" y="174"/>
                  </a:lnTo>
                  <a:lnTo>
                    <a:pt x="85" y="178"/>
                  </a:lnTo>
                  <a:lnTo>
                    <a:pt x="85" y="187"/>
                  </a:lnTo>
                  <a:lnTo>
                    <a:pt x="89" y="187"/>
                  </a:lnTo>
                  <a:lnTo>
                    <a:pt x="94" y="187"/>
                  </a:lnTo>
                  <a:lnTo>
                    <a:pt x="103" y="196"/>
                  </a:lnTo>
                  <a:lnTo>
                    <a:pt x="112" y="196"/>
                  </a:lnTo>
                  <a:lnTo>
                    <a:pt x="116" y="201"/>
                  </a:lnTo>
                  <a:lnTo>
                    <a:pt x="125" y="205"/>
                  </a:lnTo>
                  <a:lnTo>
                    <a:pt x="125" y="201"/>
                  </a:lnTo>
                  <a:lnTo>
                    <a:pt x="125" y="187"/>
                  </a:lnTo>
                  <a:lnTo>
                    <a:pt x="129" y="178"/>
                  </a:lnTo>
                  <a:lnTo>
                    <a:pt x="129" y="174"/>
                  </a:lnTo>
                  <a:lnTo>
                    <a:pt x="125" y="174"/>
                  </a:lnTo>
                  <a:close/>
                </a:path>
              </a:pathLst>
            </a:custGeom>
            <a:solidFill>
              <a:srgbClr val="56B7E9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xmlns="" id="{FDB16872-3211-44A3-9CE4-B8B7AFF07E9C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9923" y="2800442"/>
              <a:ext cx="361410" cy="224829"/>
            </a:xfrm>
            <a:custGeom>
              <a:avLst/>
              <a:gdLst/>
              <a:ahLst/>
              <a:cxnLst>
                <a:cxn ang="0">
                  <a:pos x="5" y="49"/>
                </a:cxn>
                <a:cxn ang="0">
                  <a:pos x="9" y="49"/>
                </a:cxn>
                <a:cxn ang="0">
                  <a:pos x="18" y="45"/>
                </a:cxn>
                <a:cxn ang="0">
                  <a:pos x="23" y="49"/>
                </a:cxn>
                <a:cxn ang="0">
                  <a:pos x="32" y="45"/>
                </a:cxn>
                <a:cxn ang="0">
                  <a:pos x="49" y="49"/>
                </a:cxn>
                <a:cxn ang="0">
                  <a:pos x="58" y="45"/>
                </a:cxn>
                <a:cxn ang="0">
                  <a:pos x="63" y="49"/>
                </a:cxn>
                <a:cxn ang="0">
                  <a:pos x="67" y="54"/>
                </a:cxn>
                <a:cxn ang="0">
                  <a:pos x="81" y="67"/>
                </a:cxn>
                <a:cxn ang="0">
                  <a:pos x="94" y="63"/>
                </a:cxn>
                <a:cxn ang="0">
                  <a:pos x="99" y="58"/>
                </a:cxn>
                <a:cxn ang="0">
                  <a:pos x="103" y="49"/>
                </a:cxn>
                <a:cxn ang="0">
                  <a:pos x="103" y="49"/>
                </a:cxn>
                <a:cxn ang="0">
                  <a:pos x="103" y="40"/>
                </a:cxn>
                <a:cxn ang="0">
                  <a:pos x="103" y="22"/>
                </a:cxn>
                <a:cxn ang="0">
                  <a:pos x="108" y="18"/>
                </a:cxn>
                <a:cxn ang="0">
                  <a:pos x="103" y="13"/>
                </a:cxn>
                <a:cxn ang="0">
                  <a:pos x="99" y="13"/>
                </a:cxn>
                <a:cxn ang="0">
                  <a:pos x="90" y="9"/>
                </a:cxn>
                <a:cxn ang="0">
                  <a:pos x="85" y="9"/>
                </a:cxn>
                <a:cxn ang="0">
                  <a:pos x="76" y="5"/>
                </a:cxn>
                <a:cxn ang="0">
                  <a:pos x="67" y="0"/>
                </a:cxn>
                <a:cxn ang="0">
                  <a:pos x="54" y="5"/>
                </a:cxn>
                <a:cxn ang="0">
                  <a:pos x="54" y="18"/>
                </a:cxn>
                <a:cxn ang="0">
                  <a:pos x="49" y="22"/>
                </a:cxn>
                <a:cxn ang="0">
                  <a:pos x="41" y="27"/>
                </a:cxn>
                <a:cxn ang="0">
                  <a:pos x="32" y="22"/>
                </a:cxn>
                <a:cxn ang="0">
                  <a:pos x="32" y="18"/>
                </a:cxn>
                <a:cxn ang="0">
                  <a:pos x="27" y="9"/>
                </a:cxn>
                <a:cxn ang="0">
                  <a:pos x="23" y="5"/>
                </a:cxn>
                <a:cxn ang="0">
                  <a:pos x="14" y="9"/>
                </a:cxn>
                <a:cxn ang="0">
                  <a:pos x="9" y="13"/>
                </a:cxn>
                <a:cxn ang="0">
                  <a:pos x="9" y="22"/>
                </a:cxn>
                <a:cxn ang="0">
                  <a:pos x="0" y="31"/>
                </a:cxn>
                <a:cxn ang="0">
                  <a:pos x="5" y="49"/>
                </a:cxn>
              </a:cxnLst>
              <a:rect l="0" t="0" r="r" b="b"/>
              <a:pathLst>
                <a:path w="108" h="67">
                  <a:moveTo>
                    <a:pt x="5" y="49"/>
                  </a:moveTo>
                  <a:lnTo>
                    <a:pt x="9" y="49"/>
                  </a:lnTo>
                  <a:lnTo>
                    <a:pt x="18" y="45"/>
                  </a:lnTo>
                  <a:lnTo>
                    <a:pt x="23" y="49"/>
                  </a:lnTo>
                  <a:lnTo>
                    <a:pt x="32" y="45"/>
                  </a:lnTo>
                  <a:lnTo>
                    <a:pt x="49" y="49"/>
                  </a:lnTo>
                  <a:lnTo>
                    <a:pt x="58" y="45"/>
                  </a:lnTo>
                  <a:lnTo>
                    <a:pt x="63" y="49"/>
                  </a:lnTo>
                  <a:lnTo>
                    <a:pt x="67" y="54"/>
                  </a:lnTo>
                  <a:lnTo>
                    <a:pt x="81" y="67"/>
                  </a:lnTo>
                  <a:lnTo>
                    <a:pt x="94" y="63"/>
                  </a:lnTo>
                  <a:lnTo>
                    <a:pt x="99" y="58"/>
                  </a:lnTo>
                  <a:lnTo>
                    <a:pt x="103" y="49"/>
                  </a:lnTo>
                  <a:lnTo>
                    <a:pt x="103" y="49"/>
                  </a:lnTo>
                  <a:lnTo>
                    <a:pt x="103" y="40"/>
                  </a:lnTo>
                  <a:lnTo>
                    <a:pt x="103" y="22"/>
                  </a:lnTo>
                  <a:lnTo>
                    <a:pt x="108" y="18"/>
                  </a:lnTo>
                  <a:lnTo>
                    <a:pt x="103" y="13"/>
                  </a:lnTo>
                  <a:lnTo>
                    <a:pt x="99" y="13"/>
                  </a:lnTo>
                  <a:lnTo>
                    <a:pt x="90" y="9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7" y="0"/>
                  </a:lnTo>
                  <a:lnTo>
                    <a:pt x="54" y="5"/>
                  </a:lnTo>
                  <a:lnTo>
                    <a:pt x="54" y="18"/>
                  </a:lnTo>
                  <a:lnTo>
                    <a:pt x="49" y="22"/>
                  </a:lnTo>
                  <a:lnTo>
                    <a:pt x="41" y="27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27" y="9"/>
                  </a:lnTo>
                  <a:lnTo>
                    <a:pt x="23" y="5"/>
                  </a:lnTo>
                  <a:lnTo>
                    <a:pt x="14" y="9"/>
                  </a:lnTo>
                  <a:lnTo>
                    <a:pt x="9" y="13"/>
                  </a:lnTo>
                  <a:lnTo>
                    <a:pt x="9" y="22"/>
                  </a:lnTo>
                  <a:lnTo>
                    <a:pt x="0" y="31"/>
                  </a:lnTo>
                  <a:lnTo>
                    <a:pt x="5" y="49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Freeform 24">
              <a:extLst>
                <a:ext uri="{FF2B5EF4-FFF2-40B4-BE49-F238E27FC236}">
                  <a16:creationId xmlns:a16="http://schemas.microsoft.com/office/drawing/2014/main" xmlns="" id="{2ED27873-EC98-4389-B4CA-284439D37D99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9923" y="2952532"/>
              <a:ext cx="285381" cy="206093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0" y="4"/>
                </a:cxn>
                <a:cxn ang="0">
                  <a:pos x="5" y="18"/>
                </a:cxn>
                <a:cxn ang="0">
                  <a:pos x="5" y="22"/>
                </a:cxn>
                <a:cxn ang="0">
                  <a:pos x="9" y="22"/>
                </a:cxn>
                <a:cxn ang="0">
                  <a:pos x="9" y="27"/>
                </a:cxn>
                <a:cxn ang="0">
                  <a:pos x="23" y="31"/>
                </a:cxn>
                <a:cxn ang="0">
                  <a:pos x="32" y="31"/>
                </a:cxn>
                <a:cxn ang="0">
                  <a:pos x="32" y="35"/>
                </a:cxn>
                <a:cxn ang="0">
                  <a:pos x="32" y="49"/>
                </a:cxn>
                <a:cxn ang="0">
                  <a:pos x="41" y="58"/>
                </a:cxn>
                <a:cxn ang="0">
                  <a:pos x="41" y="62"/>
                </a:cxn>
                <a:cxn ang="0">
                  <a:pos x="49" y="53"/>
                </a:cxn>
                <a:cxn ang="0">
                  <a:pos x="58" y="58"/>
                </a:cxn>
                <a:cxn ang="0">
                  <a:pos x="63" y="53"/>
                </a:cxn>
                <a:cxn ang="0">
                  <a:pos x="67" y="58"/>
                </a:cxn>
                <a:cxn ang="0">
                  <a:pos x="67" y="49"/>
                </a:cxn>
                <a:cxn ang="0">
                  <a:pos x="72" y="44"/>
                </a:cxn>
                <a:cxn ang="0">
                  <a:pos x="76" y="35"/>
                </a:cxn>
                <a:cxn ang="0">
                  <a:pos x="81" y="31"/>
                </a:cxn>
                <a:cxn ang="0">
                  <a:pos x="81" y="31"/>
                </a:cxn>
                <a:cxn ang="0">
                  <a:pos x="85" y="31"/>
                </a:cxn>
                <a:cxn ang="0">
                  <a:pos x="81" y="27"/>
                </a:cxn>
                <a:cxn ang="0">
                  <a:pos x="81" y="27"/>
                </a:cxn>
                <a:cxn ang="0">
                  <a:pos x="81" y="22"/>
                </a:cxn>
                <a:cxn ang="0">
                  <a:pos x="67" y="9"/>
                </a:cxn>
                <a:cxn ang="0">
                  <a:pos x="63" y="4"/>
                </a:cxn>
                <a:cxn ang="0">
                  <a:pos x="58" y="0"/>
                </a:cxn>
                <a:cxn ang="0">
                  <a:pos x="49" y="4"/>
                </a:cxn>
                <a:cxn ang="0">
                  <a:pos x="32" y="0"/>
                </a:cxn>
                <a:cxn ang="0">
                  <a:pos x="23" y="4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4"/>
                </a:cxn>
              </a:cxnLst>
              <a:rect l="0" t="0" r="r" b="b"/>
              <a:pathLst>
                <a:path w="85" h="62">
                  <a:moveTo>
                    <a:pt x="5" y="4"/>
                  </a:moveTo>
                  <a:lnTo>
                    <a:pt x="0" y="4"/>
                  </a:lnTo>
                  <a:lnTo>
                    <a:pt x="5" y="18"/>
                  </a:lnTo>
                  <a:lnTo>
                    <a:pt x="5" y="22"/>
                  </a:lnTo>
                  <a:lnTo>
                    <a:pt x="9" y="22"/>
                  </a:lnTo>
                  <a:lnTo>
                    <a:pt x="9" y="27"/>
                  </a:lnTo>
                  <a:lnTo>
                    <a:pt x="23" y="31"/>
                  </a:lnTo>
                  <a:lnTo>
                    <a:pt x="32" y="31"/>
                  </a:lnTo>
                  <a:lnTo>
                    <a:pt x="32" y="35"/>
                  </a:lnTo>
                  <a:lnTo>
                    <a:pt x="32" y="49"/>
                  </a:lnTo>
                  <a:lnTo>
                    <a:pt x="41" y="58"/>
                  </a:lnTo>
                  <a:lnTo>
                    <a:pt x="41" y="62"/>
                  </a:lnTo>
                  <a:lnTo>
                    <a:pt x="49" y="53"/>
                  </a:lnTo>
                  <a:lnTo>
                    <a:pt x="58" y="58"/>
                  </a:lnTo>
                  <a:lnTo>
                    <a:pt x="63" y="53"/>
                  </a:lnTo>
                  <a:lnTo>
                    <a:pt x="67" y="58"/>
                  </a:lnTo>
                  <a:lnTo>
                    <a:pt x="67" y="49"/>
                  </a:lnTo>
                  <a:lnTo>
                    <a:pt x="72" y="44"/>
                  </a:lnTo>
                  <a:lnTo>
                    <a:pt x="76" y="35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5" y="31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2"/>
                  </a:lnTo>
                  <a:lnTo>
                    <a:pt x="67" y="9"/>
                  </a:lnTo>
                  <a:lnTo>
                    <a:pt x="63" y="4"/>
                  </a:lnTo>
                  <a:lnTo>
                    <a:pt x="58" y="0"/>
                  </a:lnTo>
                  <a:lnTo>
                    <a:pt x="49" y="4"/>
                  </a:lnTo>
                  <a:lnTo>
                    <a:pt x="32" y="0"/>
                  </a:lnTo>
                  <a:lnTo>
                    <a:pt x="23" y="4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Freeform 25">
              <a:extLst>
                <a:ext uri="{FF2B5EF4-FFF2-40B4-BE49-F238E27FC236}">
                  <a16:creationId xmlns:a16="http://schemas.microsoft.com/office/drawing/2014/main" xmlns="" id="{4599DC18-74AA-413D-9060-AEBB23500B9A}"/>
                </a:ext>
              </a:extLst>
            </p:cNvPr>
            <p:cNvSpPr>
              <a:spLocks/>
            </p:cNvSpPr>
            <p:nvPr/>
          </p:nvSpPr>
          <p:spPr bwMode="gray">
            <a:xfrm>
              <a:off x="3429141" y="3460600"/>
              <a:ext cx="29750" cy="42982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9" y="9"/>
                </a:cxn>
                <a:cxn ang="0">
                  <a:pos x="9" y="13"/>
                </a:cxn>
                <a:cxn ang="0">
                  <a:pos x="5" y="13"/>
                </a:cxn>
                <a:cxn ang="0">
                  <a:pos x="0" y="13"/>
                </a:cxn>
              </a:cxnLst>
              <a:rect l="0" t="0" r="r" b="b"/>
              <a:pathLst>
                <a:path w="9" h="13">
                  <a:moveTo>
                    <a:pt x="0" y="13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9" y="9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xmlns="" id="{0DDFA3CE-A037-4763-B63F-0807CBAEC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4415305" y="3593955"/>
              <a:ext cx="148751" cy="1928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8"/>
                </a:cxn>
                <a:cxn ang="0">
                  <a:pos x="18" y="27"/>
                </a:cxn>
                <a:cxn ang="0">
                  <a:pos x="23" y="40"/>
                </a:cxn>
                <a:cxn ang="0">
                  <a:pos x="18" y="58"/>
                </a:cxn>
                <a:cxn ang="0">
                  <a:pos x="27" y="58"/>
                </a:cxn>
                <a:cxn ang="0">
                  <a:pos x="31" y="54"/>
                </a:cxn>
                <a:cxn ang="0">
                  <a:pos x="31" y="49"/>
                </a:cxn>
                <a:cxn ang="0">
                  <a:pos x="31" y="40"/>
                </a:cxn>
                <a:cxn ang="0">
                  <a:pos x="36" y="45"/>
                </a:cxn>
                <a:cxn ang="0">
                  <a:pos x="36" y="40"/>
                </a:cxn>
                <a:cxn ang="0">
                  <a:pos x="40" y="40"/>
                </a:cxn>
                <a:cxn ang="0">
                  <a:pos x="45" y="40"/>
                </a:cxn>
                <a:cxn ang="0">
                  <a:pos x="45" y="31"/>
                </a:cxn>
                <a:cxn ang="0">
                  <a:pos x="40" y="22"/>
                </a:cxn>
                <a:cxn ang="0">
                  <a:pos x="40" y="13"/>
                </a:cxn>
                <a:cxn ang="0">
                  <a:pos x="27" y="4"/>
                </a:cxn>
                <a:cxn ang="0">
                  <a:pos x="23" y="4"/>
                </a:cxn>
                <a:cxn ang="0">
                  <a:pos x="18" y="0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45" h="58">
                  <a:moveTo>
                    <a:pt x="0" y="0"/>
                  </a:moveTo>
                  <a:lnTo>
                    <a:pt x="14" y="18"/>
                  </a:lnTo>
                  <a:lnTo>
                    <a:pt x="18" y="27"/>
                  </a:lnTo>
                  <a:lnTo>
                    <a:pt x="23" y="40"/>
                  </a:lnTo>
                  <a:lnTo>
                    <a:pt x="18" y="58"/>
                  </a:lnTo>
                  <a:lnTo>
                    <a:pt x="27" y="58"/>
                  </a:lnTo>
                  <a:lnTo>
                    <a:pt x="31" y="54"/>
                  </a:lnTo>
                  <a:lnTo>
                    <a:pt x="31" y="49"/>
                  </a:lnTo>
                  <a:lnTo>
                    <a:pt x="31" y="40"/>
                  </a:lnTo>
                  <a:lnTo>
                    <a:pt x="36" y="45"/>
                  </a:lnTo>
                  <a:lnTo>
                    <a:pt x="36" y="40"/>
                  </a:lnTo>
                  <a:lnTo>
                    <a:pt x="40" y="40"/>
                  </a:lnTo>
                  <a:lnTo>
                    <a:pt x="45" y="40"/>
                  </a:lnTo>
                  <a:lnTo>
                    <a:pt x="45" y="31"/>
                  </a:lnTo>
                  <a:lnTo>
                    <a:pt x="40" y="22"/>
                  </a:lnTo>
                  <a:lnTo>
                    <a:pt x="40" y="13"/>
                  </a:lnTo>
                  <a:lnTo>
                    <a:pt x="27" y="4"/>
                  </a:lnTo>
                  <a:lnTo>
                    <a:pt x="23" y="4"/>
                  </a:lnTo>
                  <a:lnTo>
                    <a:pt x="18" y="0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xmlns="" id="{673825E4-FD8F-4BB7-9931-48A6B26DC980}"/>
                </a:ext>
              </a:extLst>
            </p:cNvPr>
            <p:cNvSpPr>
              <a:spLocks/>
            </p:cNvSpPr>
            <p:nvPr/>
          </p:nvSpPr>
          <p:spPr bwMode="gray">
            <a:xfrm>
              <a:off x="3295816" y="3188382"/>
              <a:ext cx="192825" cy="210501"/>
            </a:xfrm>
            <a:custGeom>
              <a:avLst/>
              <a:gdLst/>
              <a:ahLst/>
              <a:cxnLst>
                <a:cxn ang="0">
                  <a:pos x="45" y="63"/>
                </a:cxn>
                <a:cxn ang="0">
                  <a:pos x="40" y="63"/>
                </a:cxn>
                <a:cxn ang="0">
                  <a:pos x="40" y="58"/>
                </a:cxn>
                <a:cxn ang="0">
                  <a:pos x="36" y="54"/>
                </a:cxn>
                <a:cxn ang="0">
                  <a:pos x="27" y="54"/>
                </a:cxn>
                <a:cxn ang="0">
                  <a:pos x="18" y="45"/>
                </a:cxn>
                <a:cxn ang="0">
                  <a:pos x="14" y="54"/>
                </a:cxn>
                <a:cxn ang="0">
                  <a:pos x="9" y="54"/>
                </a:cxn>
                <a:cxn ang="0">
                  <a:pos x="0" y="54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5" y="49"/>
                </a:cxn>
                <a:cxn ang="0">
                  <a:pos x="5" y="49"/>
                </a:cxn>
                <a:cxn ang="0">
                  <a:pos x="0" y="45"/>
                </a:cxn>
                <a:cxn ang="0">
                  <a:pos x="5" y="40"/>
                </a:cxn>
                <a:cxn ang="0">
                  <a:pos x="14" y="45"/>
                </a:cxn>
                <a:cxn ang="0">
                  <a:pos x="14" y="40"/>
                </a:cxn>
                <a:cxn ang="0">
                  <a:pos x="9" y="40"/>
                </a:cxn>
                <a:cxn ang="0">
                  <a:pos x="5" y="40"/>
                </a:cxn>
                <a:cxn ang="0">
                  <a:pos x="14" y="36"/>
                </a:cxn>
                <a:cxn ang="0">
                  <a:pos x="18" y="27"/>
                </a:cxn>
                <a:cxn ang="0">
                  <a:pos x="27" y="9"/>
                </a:cxn>
                <a:cxn ang="0">
                  <a:pos x="27" y="9"/>
                </a:cxn>
                <a:cxn ang="0">
                  <a:pos x="31" y="9"/>
                </a:cxn>
                <a:cxn ang="0">
                  <a:pos x="36" y="5"/>
                </a:cxn>
                <a:cxn ang="0">
                  <a:pos x="40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4" y="9"/>
                </a:cxn>
                <a:cxn ang="0">
                  <a:pos x="58" y="9"/>
                </a:cxn>
                <a:cxn ang="0">
                  <a:pos x="54" y="18"/>
                </a:cxn>
                <a:cxn ang="0">
                  <a:pos x="54" y="18"/>
                </a:cxn>
                <a:cxn ang="0">
                  <a:pos x="54" y="36"/>
                </a:cxn>
                <a:cxn ang="0">
                  <a:pos x="49" y="36"/>
                </a:cxn>
                <a:cxn ang="0">
                  <a:pos x="40" y="40"/>
                </a:cxn>
                <a:cxn ang="0">
                  <a:pos x="40" y="45"/>
                </a:cxn>
                <a:cxn ang="0">
                  <a:pos x="45" y="49"/>
                </a:cxn>
                <a:cxn ang="0">
                  <a:pos x="40" y="58"/>
                </a:cxn>
                <a:cxn ang="0">
                  <a:pos x="45" y="63"/>
                </a:cxn>
              </a:cxnLst>
              <a:rect l="0" t="0" r="r" b="b"/>
              <a:pathLst>
                <a:path w="58" h="63">
                  <a:moveTo>
                    <a:pt x="45" y="63"/>
                  </a:moveTo>
                  <a:lnTo>
                    <a:pt x="40" y="63"/>
                  </a:lnTo>
                  <a:lnTo>
                    <a:pt x="40" y="58"/>
                  </a:lnTo>
                  <a:lnTo>
                    <a:pt x="36" y="54"/>
                  </a:lnTo>
                  <a:lnTo>
                    <a:pt x="27" y="54"/>
                  </a:lnTo>
                  <a:lnTo>
                    <a:pt x="18" y="45"/>
                  </a:lnTo>
                  <a:lnTo>
                    <a:pt x="14" y="54"/>
                  </a:lnTo>
                  <a:lnTo>
                    <a:pt x="9" y="5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0" y="45"/>
                  </a:lnTo>
                  <a:lnTo>
                    <a:pt x="5" y="40"/>
                  </a:lnTo>
                  <a:lnTo>
                    <a:pt x="14" y="45"/>
                  </a:lnTo>
                  <a:lnTo>
                    <a:pt x="14" y="40"/>
                  </a:lnTo>
                  <a:lnTo>
                    <a:pt x="9" y="40"/>
                  </a:lnTo>
                  <a:lnTo>
                    <a:pt x="5" y="40"/>
                  </a:lnTo>
                  <a:lnTo>
                    <a:pt x="14" y="36"/>
                  </a:lnTo>
                  <a:lnTo>
                    <a:pt x="18" y="27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1" y="9"/>
                  </a:lnTo>
                  <a:lnTo>
                    <a:pt x="36" y="5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9"/>
                  </a:lnTo>
                  <a:lnTo>
                    <a:pt x="58" y="9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36"/>
                  </a:lnTo>
                  <a:lnTo>
                    <a:pt x="49" y="36"/>
                  </a:lnTo>
                  <a:lnTo>
                    <a:pt x="40" y="40"/>
                  </a:lnTo>
                  <a:lnTo>
                    <a:pt x="40" y="45"/>
                  </a:lnTo>
                  <a:lnTo>
                    <a:pt x="45" y="49"/>
                  </a:lnTo>
                  <a:lnTo>
                    <a:pt x="40" y="58"/>
                  </a:lnTo>
                  <a:lnTo>
                    <a:pt x="45" y="63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xmlns="" id="{A00F9E93-4A92-4354-8CB3-3D006D156826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2671" y="3068253"/>
              <a:ext cx="492531" cy="466189"/>
            </a:xfrm>
            <a:custGeom>
              <a:avLst/>
              <a:gdLst/>
              <a:ahLst/>
              <a:cxnLst>
                <a:cxn ang="0">
                  <a:pos x="13" y="99"/>
                </a:cxn>
                <a:cxn ang="0">
                  <a:pos x="13" y="90"/>
                </a:cxn>
                <a:cxn ang="0">
                  <a:pos x="9" y="85"/>
                </a:cxn>
                <a:cxn ang="0">
                  <a:pos x="9" y="72"/>
                </a:cxn>
                <a:cxn ang="0">
                  <a:pos x="9" y="59"/>
                </a:cxn>
                <a:cxn ang="0">
                  <a:pos x="0" y="50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5" y="27"/>
                </a:cxn>
                <a:cxn ang="0">
                  <a:pos x="9" y="36"/>
                </a:cxn>
                <a:cxn ang="0">
                  <a:pos x="9" y="27"/>
                </a:cxn>
                <a:cxn ang="0">
                  <a:pos x="13" y="23"/>
                </a:cxn>
                <a:cxn ang="0">
                  <a:pos x="22" y="14"/>
                </a:cxn>
                <a:cxn ang="0">
                  <a:pos x="36" y="14"/>
                </a:cxn>
                <a:cxn ang="0">
                  <a:pos x="40" y="5"/>
                </a:cxn>
                <a:cxn ang="0">
                  <a:pos x="49" y="0"/>
                </a:cxn>
                <a:cxn ang="0">
                  <a:pos x="58" y="0"/>
                </a:cxn>
                <a:cxn ang="0">
                  <a:pos x="72" y="0"/>
                </a:cxn>
                <a:cxn ang="0">
                  <a:pos x="72" y="5"/>
                </a:cxn>
                <a:cxn ang="0">
                  <a:pos x="63" y="5"/>
                </a:cxn>
                <a:cxn ang="0">
                  <a:pos x="67" y="9"/>
                </a:cxn>
                <a:cxn ang="0">
                  <a:pos x="76" y="5"/>
                </a:cxn>
                <a:cxn ang="0">
                  <a:pos x="76" y="14"/>
                </a:cxn>
                <a:cxn ang="0">
                  <a:pos x="80" y="9"/>
                </a:cxn>
                <a:cxn ang="0">
                  <a:pos x="89" y="9"/>
                </a:cxn>
                <a:cxn ang="0">
                  <a:pos x="107" y="14"/>
                </a:cxn>
                <a:cxn ang="0">
                  <a:pos x="130" y="14"/>
                </a:cxn>
                <a:cxn ang="0">
                  <a:pos x="139" y="23"/>
                </a:cxn>
                <a:cxn ang="0">
                  <a:pos x="139" y="27"/>
                </a:cxn>
                <a:cxn ang="0">
                  <a:pos x="143" y="41"/>
                </a:cxn>
                <a:cxn ang="0">
                  <a:pos x="147" y="50"/>
                </a:cxn>
                <a:cxn ang="0">
                  <a:pos x="147" y="59"/>
                </a:cxn>
                <a:cxn ang="0">
                  <a:pos x="134" y="63"/>
                </a:cxn>
                <a:cxn ang="0">
                  <a:pos x="139" y="72"/>
                </a:cxn>
                <a:cxn ang="0">
                  <a:pos x="139" y="81"/>
                </a:cxn>
                <a:cxn ang="0">
                  <a:pos x="139" y="85"/>
                </a:cxn>
                <a:cxn ang="0">
                  <a:pos x="143" y="99"/>
                </a:cxn>
                <a:cxn ang="0">
                  <a:pos x="143" y="108"/>
                </a:cxn>
                <a:cxn ang="0">
                  <a:pos x="147" y="112"/>
                </a:cxn>
                <a:cxn ang="0">
                  <a:pos x="143" y="117"/>
                </a:cxn>
                <a:cxn ang="0">
                  <a:pos x="134" y="121"/>
                </a:cxn>
                <a:cxn ang="0">
                  <a:pos x="125" y="135"/>
                </a:cxn>
                <a:cxn ang="0">
                  <a:pos x="130" y="139"/>
                </a:cxn>
                <a:cxn ang="0">
                  <a:pos x="125" y="139"/>
                </a:cxn>
                <a:cxn ang="0">
                  <a:pos x="112" y="130"/>
                </a:cxn>
                <a:cxn ang="0">
                  <a:pos x="98" y="135"/>
                </a:cxn>
                <a:cxn ang="0">
                  <a:pos x="94" y="130"/>
                </a:cxn>
                <a:cxn ang="0">
                  <a:pos x="89" y="139"/>
                </a:cxn>
                <a:cxn ang="0">
                  <a:pos x="80" y="130"/>
                </a:cxn>
                <a:cxn ang="0">
                  <a:pos x="72" y="135"/>
                </a:cxn>
                <a:cxn ang="0">
                  <a:pos x="67" y="130"/>
                </a:cxn>
                <a:cxn ang="0">
                  <a:pos x="67" y="121"/>
                </a:cxn>
                <a:cxn ang="0">
                  <a:pos x="58" y="121"/>
                </a:cxn>
                <a:cxn ang="0">
                  <a:pos x="54" y="112"/>
                </a:cxn>
                <a:cxn ang="0">
                  <a:pos x="45" y="108"/>
                </a:cxn>
                <a:cxn ang="0">
                  <a:pos x="40" y="117"/>
                </a:cxn>
                <a:cxn ang="0">
                  <a:pos x="31" y="112"/>
                </a:cxn>
                <a:cxn ang="0">
                  <a:pos x="36" y="108"/>
                </a:cxn>
                <a:cxn ang="0">
                  <a:pos x="27" y="108"/>
                </a:cxn>
                <a:cxn ang="0">
                  <a:pos x="22" y="99"/>
                </a:cxn>
                <a:cxn ang="0">
                  <a:pos x="18" y="103"/>
                </a:cxn>
                <a:cxn ang="0">
                  <a:pos x="13" y="99"/>
                </a:cxn>
              </a:cxnLst>
              <a:rect l="0" t="0" r="r" b="b"/>
              <a:pathLst>
                <a:path w="147" h="139">
                  <a:moveTo>
                    <a:pt x="13" y="99"/>
                  </a:moveTo>
                  <a:lnTo>
                    <a:pt x="13" y="90"/>
                  </a:lnTo>
                  <a:lnTo>
                    <a:pt x="9" y="85"/>
                  </a:lnTo>
                  <a:lnTo>
                    <a:pt x="9" y="72"/>
                  </a:lnTo>
                  <a:lnTo>
                    <a:pt x="9" y="59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5" y="27"/>
                  </a:lnTo>
                  <a:lnTo>
                    <a:pt x="9" y="36"/>
                  </a:lnTo>
                  <a:lnTo>
                    <a:pt x="9" y="27"/>
                  </a:lnTo>
                  <a:lnTo>
                    <a:pt x="13" y="23"/>
                  </a:lnTo>
                  <a:lnTo>
                    <a:pt x="22" y="14"/>
                  </a:lnTo>
                  <a:lnTo>
                    <a:pt x="36" y="14"/>
                  </a:lnTo>
                  <a:lnTo>
                    <a:pt x="40" y="5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72" y="0"/>
                  </a:lnTo>
                  <a:lnTo>
                    <a:pt x="72" y="5"/>
                  </a:lnTo>
                  <a:lnTo>
                    <a:pt x="63" y="5"/>
                  </a:lnTo>
                  <a:lnTo>
                    <a:pt x="67" y="9"/>
                  </a:lnTo>
                  <a:lnTo>
                    <a:pt x="76" y="5"/>
                  </a:lnTo>
                  <a:lnTo>
                    <a:pt x="76" y="14"/>
                  </a:lnTo>
                  <a:lnTo>
                    <a:pt x="80" y="9"/>
                  </a:lnTo>
                  <a:lnTo>
                    <a:pt x="89" y="9"/>
                  </a:lnTo>
                  <a:lnTo>
                    <a:pt x="107" y="14"/>
                  </a:lnTo>
                  <a:lnTo>
                    <a:pt x="130" y="14"/>
                  </a:lnTo>
                  <a:lnTo>
                    <a:pt x="139" y="23"/>
                  </a:lnTo>
                  <a:lnTo>
                    <a:pt x="139" y="27"/>
                  </a:lnTo>
                  <a:lnTo>
                    <a:pt x="143" y="41"/>
                  </a:lnTo>
                  <a:lnTo>
                    <a:pt x="147" y="50"/>
                  </a:lnTo>
                  <a:lnTo>
                    <a:pt x="147" y="59"/>
                  </a:lnTo>
                  <a:lnTo>
                    <a:pt x="134" y="63"/>
                  </a:lnTo>
                  <a:lnTo>
                    <a:pt x="139" y="72"/>
                  </a:lnTo>
                  <a:lnTo>
                    <a:pt x="139" y="81"/>
                  </a:lnTo>
                  <a:lnTo>
                    <a:pt x="139" y="85"/>
                  </a:lnTo>
                  <a:lnTo>
                    <a:pt x="143" y="99"/>
                  </a:lnTo>
                  <a:lnTo>
                    <a:pt x="143" y="108"/>
                  </a:lnTo>
                  <a:lnTo>
                    <a:pt x="147" y="112"/>
                  </a:lnTo>
                  <a:lnTo>
                    <a:pt x="143" y="117"/>
                  </a:lnTo>
                  <a:lnTo>
                    <a:pt x="134" y="121"/>
                  </a:lnTo>
                  <a:lnTo>
                    <a:pt x="125" y="135"/>
                  </a:lnTo>
                  <a:lnTo>
                    <a:pt x="130" y="139"/>
                  </a:lnTo>
                  <a:lnTo>
                    <a:pt x="125" y="139"/>
                  </a:lnTo>
                  <a:lnTo>
                    <a:pt x="112" y="130"/>
                  </a:lnTo>
                  <a:lnTo>
                    <a:pt x="98" y="135"/>
                  </a:lnTo>
                  <a:lnTo>
                    <a:pt x="94" y="130"/>
                  </a:lnTo>
                  <a:lnTo>
                    <a:pt x="89" y="139"/>
                  </a:lnTo>
                  <a:lnTo>
                    <a:pt x="80" y="130"/>
                  </a:lnTo>
                  <a:lnTo>
                    <a:pt x="72" y="135"/>
                  </a:lnTo>
                  <a:lnTo>
                    <a:pt x="67" y="130"/>
                  </a:lnTo>
                  <a:lnTo>
                    <a:pt x="67" y="121"/>
                  </a:lnTo>
                  <a:lnTo>
                    <a:pt x="58" y="121"/>
                  </a:lnTo>
                  <a:lnTo>
                    <a:pt x="54" y="112"/>
                  </a:lnTo>
                  <a:lnTo>
                    <a:pt x="45" y="108"/>
                  </a:lnTo>
                  <a:lnTo>
                    <a:pt x="40" y="117"/>
                  </a:lnTo>
                  <a:lnTo>
                    <a:pt x="31" y="112"/>
                  </a:lnTo>
                  <a:lnTo>
                    <a:pt x="36" y="108"/>
                  </a:lnTo>
                  <a:lnTo>
                    <a:pt x="27" y="108"/>
                  </a:lnTo>
                  <a:lnTo>
                    <a:pt x="22" y="99"/>
                  </a:lnTo>
                  <a:lnTo>
                    <a:pt x="18" y="103"/>
                  </a:lnTo>
                  <a:lnTo>
                    <a:pt x="13" y="99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xmlns="" id="{D9E294D3-20B2-4FC6-A529-43CDA80220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25079" y="4012753"/>
              <a:ext cx="537707" cy="596237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0" y="179"/>
                </a:cxn>
                <a:cxn ang="0">
                  <a:pos x="9" y="179"/>
                </a:cxn>
                <a:cxn ang="0">
                  <a:pos x="9" y="174"/>
                </a:cxn>
                <a:cxn ang="0">
                  <a:pos x="0" y="174"/>
                </a:cxn>
                <a:cxn ang="0">
                  <a:pos x="120" y="4"/>
                </a:cxn>
                <a:cxn ang="0">
                  <a:pos x="120" y="13"/>
                </a:cxn>
                <a:cxn ang="0">
                  <a:pos x="120" y="27"/>
                </a:cxn>
                <a:cxn ang="0">
                  <a:pos x="120" y="31"/>
                </a:cxn>
                <a:cxn ang="0">
                  <a:pos x="120" y="31"/>
                </a:cxn>
                <a:cxn ang="0">
                  <a:pos x="120" y="40"/>
                </a:cxn>
                <a:cxn ang="0">
                  <a:pos x="116" y="54"/>
                </a:cxn>
                <a:cxn ang="0">
                  <a:pos x="112" y="58"/>
                </a:cxn>
                <a:cxn ang="0">
                  <a:pos x="112" y="67"/>
                </a:cxn>
                <a:cxn ang="0">
                  <a:pos x="116" y="72"/>
                </a:cxn>
                <a:cxn ang="0">
                  <a:pos x="116" y="72"/>
                </a:cxn>
                <a:cxn ang="0">
                  <a:pos x="116" y="76"/>
                </a:cxn>
                <a:cxn ang="0">
                  <a:pos x="120" y="80"/>
                </a:cxn>
                <a:cxn ang="0">
                  <a:pos x="120" y="89"/>
                </a:cxn>
                <a:cxn ang="0">
                  <a:pos x="120" y="98"/>
                </a:cxn>
                <a:cxn ang="0">
                  <a:pos x="120" y="98"/>
                </a:cxn>
                <a:cxn ang="0">
                  <a:pos x="125" y="94"/>
                </a:cxn>
                <a:cxn ang="0">
                  <a:pos x="134" y="98"/>
                </a:cxn>
                <a:cxn ang="0">
                  <a:pos x="138" y="98"/>
                </a:cxn>
                <a:cxn ang="0">
                  <a:pos x="143" y="94"/>
                </a:cxn>
                <a:cxn ang="0">
                  <a:pos x="143" y="85"/>
                </a:cxn>
                <a:cxn ang="0">
                  <a:pos x="147" y="85"/>
                </a:cxn>
                <a:cxn ang="0">
                  <a:pos x="143" y="76"/>
                </a:cxn>
                <a:cxn ang="0">
                  <a:pos x="147" y="67"/>
                </a:cxn>
                <a:cxn ang="0">
                  <a:pos x="138" y="54"/>
                </a:cxn>
                <a:cxn ang="0">
                  <a:pos x="147" y="49"/>
                </a:cxn>
                <a:cxn ang="0">
                  <a:pos x="147" y="40"/>
                </a:cxn>
                <a:cxn ang="0">
                  <a:pos x="147" y="36"/>
                </a:cxn>
                <a:cxn ang="0">
                  <a:pos x="152" y="22"/>
                </a:cxn>
                <a:cxn ang="0">
                  <a:pos x="161" y="13"/>
                </a:cxn>
                <a:cxn ang="0">
                  <a:pos x="152" y="9"/>
                </a:cxn>
                <a:cxn ang="0">
                  <a:pos x="134" y="9"/>
                </a:cxn>
                <a:cxn ang="0">
                  <a:pos x="129" y="0"/>
                </a:cxn>
                <a:cxn ang="0">
                  <a:pos x="120" y="4"/>
                </a:cxn>
              </a:cxnLst>
              <a:rect l="0" t="0" r="r" b="b"/>
              <a:pathLst>
                <a:path w="161" h="179">
                  <a:moveTo>
                    <a:pt x="0" y="174"/>
                  </a:moveTo>
                  <a:lnTo>
                    <a:pt x="0" y="179"/>
                  </a:lnTo>
                  <a:lnTo>
                    <a:pt x="9" y="179"/>
                  </a:lnTo>
                  <a:lnTo>
                    <a:pt x="9" y="174"/>
                  </a:lnTo>
                  <a:lnTo>
                    <a:pt x="0" y="174"/>
                  </a:lnTo>
                  <a:close/>
                  <a:moveTo>
                    <a:pt x="120" y="4"/>
                  </a:moveTo>
                  <a:lnTo>
                    <a:pt x="120" y="13"/>
                  </a:lnTo>
                  <a:lnTo>
                    <a:pt x="120" y="27"/>
                  </a:lnTo>
                  <a:lnTo>
                    <a:pt x="120" y="31"/>
                  </a:lnTo>
                  <a:lnTo>
                    <a:pt x="120" y="31"/>
                  </a:lnTo>
                  <a:lnTo>
                    <a:pt x="120" y="40"/>
                  </a:lnTo>
                  <a:lnTo>
                    <a:pt x="116" y="54"/>
                  </a:lnTo>
                  <a:lnTo>
                    <a:pt x="112" y="58"/>
                  </a:lnTo>
                  <a:lnTo>
                    <a:pt x="112" y="67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6"/>
                  </a:lnTo>
                  <a:lnTo>
                    <a:pt x="120" y="80"/>
                  </a:lnTo>
                  <a:lnTo>
                    <a:pt x="120" y="89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25" y="94"/>
                  </a:lnTo>
                  <a:lnTo>
                    <a:pt x="134" y="98"/>
                  </a:lnTo>
                  <a:lnTo>
                    <a:pt x="138" y="98"/>
                  </a:lnTo>
                  <a:lnTo>
                    <a:pt x="143" y="94"/>
                  </a:lnTo>
                  <a:lnTo>
                    <a:pt x="143" y="85"/>
                  </a:lnTo>
                  <a:lnTo>
                    <a:pt x="147" y="85"/>
                  </a:lnTo>
                  <a:lnTo>
                    <a:pt x="143" y="76"/>
                  </a:lnTo>
                  <a:lnTo>
                    <a:pt x="147" y="67"/>
                  </a:lnTo>
                  <a:lnTo>
                    <a:pt x="138" y="54"/>
                  </a:lnTo>
                  <a:lnTo>
                    <a:pt x="147" y="49"/>
                  </a:lnTo>
                  <a:lnTo>
                    <a:pt x="147" y="40"/>
                  </a:lnTo>
                  <a:lnTo>
                    <a:pt x="147" y="36"/>
                  </a:lnTo>
                  <a:lnTo>
                    <a:pt x="152" y="22"/>
                  </a:lnTo>
                  <a:lnTo>
                    <a:pt x="161" y="13"/>
                  </a:lnTo>
                  <a:lnTo>
                    <a:pt x="152" y="9"/>
                  </a:lnTo>
                  <a:lnTo>
                    <a:pt x="134" y="9"/>
                  </a:lnTo>
                  <a:lnTo>
                    <a:pt x="129" y="0"/>
                  </a:lnTo>
                  <a:lnTo>
                    <a:pt x="120" y="4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xmlns="" id="{02CCA595-B32E-43DB-BC0B-A954A877F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4115599" y="3593955"/>
              <a:ext cx="433030" cy="326222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4" y="54"/>
                </a:cxn>
                <a:cxn ang="0">
                  <a:pos x="4" y="62"/>
                </a:cxn>
                <a:cxn ang="0">
                  <a:pos x="13" y="71"/>
                </a:cxn>
                <a:cxn ang="0">
                  <a:pos x="22" y="76"/>
                </a:cxn>
                <a:cxn ang="0">
                  <a:pos x="27" y="76"/>
                </a:cxn>
                <a:cxn ang="0">
                  <a:pos x="27" y="80"/>
                </a:cxn>
                <a:cxn ang="0">
                  <a:pos x="31" y="80"/>
                </a:cxn>
                <a:cxn ang="0">
                  <a:pos x="36" y="80"/>
                </a:cxn>
                <a:cxn ang="0">
                  <a:pos x="36" y="89"/>
                </a:cxn>
                <a:cxn ang="0">
                  <a:pos x="49" y="94"/>
                </a:cxn>
                <a:cxn ang="0">
                  <a:pos x="62" y="98"/>
                </a:cxn>
                <a:cxn ang="0">
                  <a:pos x="76" y="98"/>
                </a:cxn>
                <a:cxn ang="0">
                  <a:pos x="85" y="89"/>
                </a:cxn>
                <a:cxn ang="0">
                  <a:pos x="98" y="85"/>
                </a:cxn>
                <a:cxn ang="0">
                  <a:pos x="116" y="94"/>
                </a:cxn>
                <a:cxn ang="0">
                  <a:pos x="116" y="85"/>
                </a:cxn>
                <a:cxn ang="0">
                  <a:pos x="120" y="80"/>
                </a:cxn>
                <a:cxn ang="0">
                  <a:pos x="120" y="67"/>
                </a:cxn>
                <a:cxn ang="0">
                  <a:pos x="120" y="71"/>
                </a:cxn>
                <a:cxn ang="0">
                  <a:pos x="129" y="71"/>
                </a:cxn>
                <a:cxn ang="0">
                  <a:pos x="129" y="62"/>
                </a:cxn>
                <a:cxn ang="0">
                  <a:pos x="125" y="62"/>
                </a:cxn>
                <a:cxn ang="0">
                  <a:pos x="116" y="67"/>
                </a:cxn>
                <a:cxn ang="0">
                  <a:pos x="112" y="62"/>
                </a:cxn>
                <a:cxn ang="0">
                  <a:pos x="107" y="58"/>
                </a:cxn>
                <a:cxn ang="0">
                  <a:pos x="112" y="40"/>
                </a:cxn>
                <a:cxn ang="0">
                  <a:pos x="107" y="27"/>
                </a:cxn>
                <a:cxn ang="0">
                  <a:pos x="103" y="18"/>
                </a:cxn>
                <a:cxn ang="0">
                  <a:pos x="89" y="0"/>
                </a:cxn>
                <a:cxn ang="0">
                  <a:pos x="67" y="9"/>
                </a:cxn>
                <a:cxn ang="0">
                  <a:pos x="40" y="4"/>
                </a:cxn>
                <a:cxn ang="0">
                  <a:pos x="36" y="9"/>
                </a:cxn>
                <a:cxn ang="0">
                  <a:pos x="36" y="13"/>
                </a:cxn>
                <a:cxn ang="0">
                  <a:pos x="22" y="18"/>
                </a:cxn>
                <a:cxn ang="0">
                  <a:pos x="13" y="36"/>
                </a:cxn>
                <a:cxn ang="0">
                  <a:pos x="13" y="40"/>
                </a:cxn>
                <a:cxn ang="0">
                  <a:pos x="4" y="45"/>
                </a:cxn>
                <a:cxn ang="0">
                  <a:pos x="0" y="45"/>
                </a:cxn>
              </a:cxnLst>
              <a:rect l="0" t="0" r="r" b="b"/>
              <a:pathLst>
                <a:path w="129" h="98">
                  <a:moveTo>
                    <a:pt x="0" y="45"/>
                  </a:moveTo>
                  <a:lnTo>
                    <a:pt x="4" y="54"/>
                  </a:lnTo>
                  <a:lnTo>
                    <a:pt x="4" y="62"/>
                  </a:lnTo>
                  <a:lnTo>
                    <a:pt x="13" y="71"/>
                  </a:lnTo>
                  <a:lnTo>
                    <a:pt x="22" y="76"/>
                  </a:lnTo>
                  <a:lnTo>
                    <a:pt x="27" y="76"/>
                  </a:lnTo>
                  <a:lnTo>
                    <a:pt x="27" y="80"/>
                  </a:lnTo>
                  <a:lnTo>
                    <a:pt x="31" y="80"/>
                  </a:lnTo>
                  <a:lnTo>
                    <a:pt x="36" y="80"/>
                  </a:lnTo>
                  <a:lnTo>
                    <a:pt x="36" y="89"/>
                  </a:lnTo>
                  <a:lnTo>
                    <a:pt x="49" y="94"/>
                  </a:lnTo>
                  <a:lnTo>
                    <a:pt x="62" y="98"/>
                  </a:lnTo>
                  <a:lnTo>
                    <a:pt x="76" y="98"/>
                  </a:lnTo>
                  <a:lnTo>
                    <a:pt x="85" y="89"/>
                  </a:lnTo>
                  <a:lnTo>
                    <a:pt x="98" y="85"/>
                  </a:lnTo>
                  <a:lnTo>
                    <a:pt x="116" y="94"/>
                  </a:lnTo>
                  <a:lnTo>
                    <a:pt x="116" y="85"/>
                  </a:lnTo>
                  <a:lnTo>
                    <a:pt x="120" y="80"/>
                  </a:lnTo>
                  <a:lnTo>
                    <a:pt x="120" y="67"/>
                  </a:lnTo>
                  <a:lnTo>
                    <a:pt x="120" y="71"/>
                  </a:lnTo>
                  <a:lnTo>
                    <a:pt x="129" y="71"/>
                  </a:lnTo>
                  <a:lnTo>
                    <a:pt x="129" y="62"/>
                  </a:lnTo>
                  <a:lnTo>
                    <a:pt x="125" y="62"/>
                  </a:lnTo>
                  <a:lnTo>
                    <a:pt x="116" y="67"/>
                  </a:lnTo>
                  <a:lnTo>
                    <a:pt x="112" y="62"/>
                  </a:lnTo>
                  <a:lnTo>
                    <a:pt x="107" y="58"/>
                  </a:lnTo>
                  <a:lnTo>
                    <a:pt x="112" y="40"/>
                  </a:lnTo>
                  <a:lnTo>
                    <a:pt x="107" y="27"/>
                  </a:lnTo>
                  <a:lnTo>
                    <a:pt x="103" y="18"/>
                  </a:lnTo>
                  <a:lnTo>
                    <a:pt x="89" y="0"/>
                  </a:lnTo>
                  <a:lnTo>
                    <a:pt x="67" y="9"/>
                  </a:lnTo>
                  <a:lnTo>
                    <a:pt x="40" y="4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22" y="18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xmlns="" id="{B3939F74-D335-4AD6-AA38-F5577BBB96E3}"/>
                </a:ext>
              </a:extLst>
            </p:cNvPr>
            <p:cNvSpPr>
              <a:spLocks/>
            </p:cNvSpPr>
            <p:nvPr/>
          </p:nvSpPr>
          <p:spPr bwMode="gray">
            <a:xfrm>
              <a:off x="3937098" y="3503582"/>
              <a:ext cx="285381" cy="10249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5" y="18"/>
                </a:cxn>
                <a:cxn ang="0">
                  <a:pos x="14" y="18"/>
                </a:cxn>
                <a:cxn ang="0">
                  <a:pos x="18" y="13"/>
                </a:cxn>
                <a:cxn ang="0">
                  <a:pos x="23" y="5"/>
                </a:cxn>
                <a:cxn ang="0">
                  <a:pos x="27" y="0"/>
                </a:cxn>
                <a:cxn ang="0">
                  <a:pos x="32" y="5"/>
                </a:cxn>
                <a:cxn ang="0">
                  <a:pos x="40" y="0"/>
                </a:cxn>
                <a:cxn ang="0">
                  <a:pos x="49" y="9"/>
                </a:cxn>
                <a:cxn ang="0">
                  <a:pos x="54" y="0"/>
                </a:cxn>
                <a:cxn ang="0">
                  <a:pos x="58" y="5"/>
                </a:cxn>
                <a:cxn ang="0">
                  <a:pos x="72" y="0"/>
                </a:cxn>
                <a:cxn ang="0">
                  <a:pos x="85" y="9"/>
                </a:cxn>
                <a:cxn ang="0">
                  <a:pos x="81" y="22"/>
                </a:cxn>
                <a:cxn ang="0">
                  <a:pos x="72" y="22"/>
                </a:cxn>
                <a:cxn ang="0">
                  <a:pos x="67" y="18"/>
                </a:cxn>
                <a:cxn ang="0">
                  <a:pos x="63" y="22"/>
                </a:cxn>
                <a:cxn ang="0">
                  <a:pos x="54" y="18"/>
                </a:cxn>
                <a:cxn ang="0">
                  <a:pos x="45" y="27"/>
                </a:cxn>
                <a:cxn ang="0">
                  <a:pos x="36" y="27"/>
                </a:cxn>
                <a:cxn ang="0">
                  <a:pos x="32" y="31"/>
                </a:cxn>
                <a:cxn ang="0">
                  <a:pos x="14" y="31"/>
                </a:cxn>
                <a:cxn ang="0">
                  <a:pos x="9" y="27"/>
                </a:cxn>
                <a:cxn ang="0">
                  <a:pos x="9" y="22"/>
                </a:cxn>
                <a:cxn ang="0">
                  <a:pos x="5" y="22"/>
                </a:cxn>
                <a:cxn ang="0">
                  <a:pos x="0" y="22"/>
                </a:cxn>
              </a:cxnLst>
              <a:rect l="0" t="0" r="r" b="b"/>
              <a:pathLst>
                <a:path w="85" h="31">
                  <a:moveTo>
                    <a:pt x="0" y="22"/>
                  </a:moveTo>
                  <a:lnTo>
                    <a:pt x="5" y="18"/>
                  </a:lnTo>
                  <a:lnTo>
                    <a:pt x="14" y="18"/>
                  </a:lnTo>
                  <a:lnTo>
                    <a:pt x="18" y="13"/>
                  </a:lnTo>
                  <a:lnTo>
                    <a:pt x="23" y="5"/>
                  </a:lnTo>
                  <a:lnTo>
                    <a:pt x="27" y="0"/>
                  </a:lnTo>
                  <a:lnTo>
                    <a:pt x="32" y="5"/>
                  </a:lnTo>
                  <a:lnTo>
                    <a:pt x="40" y="0"/>
                  </a:lnTo>
                  <a:lnTo>
                    <a:pt x="49" y="9"/>
                  </a:lnTo>
                  <a:lnTo>
                    <a:pt x="54" y="0"/>
                  </a:lnTo>
                  <a:lnTo>
                    <a:pt x="58" y="5"/>
                  </a:lnTo>
                  <a:lnTo>
                    <a:pt x="72" y="0"/>
                  </a:lnTo>
                  <a:lnTo>
                    <a:pt x="85" y="9"/>
                  </a:lnTo>
                  <a:lnTo>
                    <a:pt x="81" y="22"/>
                  </a:lnTo>
                  <a:lnTo>
                    <a:pt x="72" y="22"/>
                  </a:lnTo>
                  <a:lnTo>
                    <a:pt x="67" y="18"/>
                  </a:lnTo>
                  <a:lnTo>
                    <a:pt x="63" y="22"/>
                  </a:lnTo>
                  <a:lnTo>
                    <a:pt x="54" y="18"/>
                  </a:lnTo>
                  <a:lnTo>
                    <a:pt x="45" y="27"/>
                  </a:lnTo>
                  <a:lnTo>
                    <a:pt x="36" y="27"/>
                  </a:lnTo>
                  <a:lnTo>
                    <a:pt x="32" y="31"/>
                  </a:lnTo>
                  <a:lnTo>
                    <a:pt x="14" y="31"/>
                  </a:lnTo>
                  <a:lnTo>
                    <a:pt x="9" y="27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xmlns="" id="{D8DF0E85-1768-44D1-9872-D96DAEC0FDCC}"/>
                </a:ext>
              </a:extLst>
            </p:cNvPr>
            <p:cNvSpPr>
              <a:spLocks/>
            </p:cNvSpPr>
            <p:nvPr/>
          </p:nvSpPr>
          <p:spPr bwMode="gray">
            <a:xfrm>
              <a:off x="3771819" y="3696450"/>
              <a:ext cx="150955" cy="90372"/>
            </a:xfrm>
            <a:custGeom>
              <a:avLst/>
              <a:gdLst/>
              <a:ahLst/>
              <a:cxnLst>
                <a:cxn ang="0">
                  <a:pos x="5" y="27"/>
                </a:cxn>
                <a:cxn ang="0">
                  <a:pos x="5" y="27"/>
                </a:cxn>
                <a:cxn ang="0">
                  <a:pos x="5" y="2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8" y="23"/>
                </a:cxn>
                <a:cxn ang="0">
                  <a:pos x="22" y="27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23"/>
                </a:cxn>
                <a:cxn ang="0">
                  <a:pos x="31" y="18"/>
                </a:cxn>
                <a:cxn ang="0">
                  <a:pos x="31" y="18"/>
                </a:cxn>
                <a:cxn ang="0">
                  <a:pos x="31" y="14"/>
                </a:cxn>
                <a:cxn ang="0">
                  <a:pos x="31" y="14"/>
                </a:cxn>
                <a:cxn ang="0">
                  <a:pos x="36" y="14"/>
                </a:cxn>
                <a:cxn ang="0">
                  <a:pos x="36" y="9"/>
                </a:cxn>
                <a:cxn ang="0">
                  <a:pos x="40" y="9"/>
                </a:cxn>
                <a:cxn ang="0">
                  <a:pos x="40" y="9"/>
                </a:cxn>
                <a:cxn ang="0">
                  <a:pos x="40" y="5"/>
                </a:cxn>
                <a:cxn ang="0">
                  <a:pos x="45" y="9"/>
                </a:cxn>
                <a:cxn ang="0">
                  <a:pos x="45" y="9"/>
                </a:cxn>
                <a:cxn ang="0">
                  <a:pos x="40" y="0"/>
                </a:cxn>
                <a:cxn ang="0">
                  <a:pos x="27" y="5"/>
                </a:cxn>
                <a:cxn ang="0">
                  <a:pos x="18" y="9"/>
                </a:cxn>
                <a:cxn ang="0">
                  <a:pos x="5" y="9"/>
                </a:cxn>
                <a:cxn ang="0">
                  <a:pos x="0" y="9"/>
                </a:cxn>
                <a:cxn ang="0">
                  <a:pos x="5" y="14"/>
                </a:cxn>
                <a:cxn ang="0">
                  <a:pos x="5" y="18"/>
                </a:cxn>
                <a:cxn ang="0">
                  <a:pos x="9" y="27"/>
                </a:cxn>
                <a:cxn ang="0">
                  <a:pos x="5" y="27"/>
                </a:cxn>
              </a:cxnLst>
              <a:rect l="0" t="0" r="r" b="b"/>
              <a:pathLst>
                <a:path w="45" h="27">
                  <a:moveTo>
                    <a:pt x="5" y="27"/>
                  </a:moveTo>
                  <a:lnTo>
                    <a:pt x="5" y="27"/>
                  </a:lnTo>
                  <a:lnTo>
                    <a:pt x="5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8" y="23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3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6" y="14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5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0" y="0"/>
                  </a:lnTo>
                  <a:lnTo>
                    <a:pt x="27" y="5"/>
                  </a:lnTo>
                  <a:lnTo>
                    <a:pt x="18" y="9"/>
                  </a:lnTo>
                  <a:lnTo>
                    <a:pt x="5" y="9"/>
                  </a:lnTo>
                  <a:lnTo>
                    <a:pt x="0" y="9"/>
                  </a:lnTo>
                  <a:lnTo>
                    <a:pt x="5" y="14"/>
                  </a:lnTo>
                  <a:lnTo>
                    <a:pt x="5" y="18"/>
                  </a:lnTo>
                  <a:lnTo>
                    <a:pt x="9" y="27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xmlns="" id="{EF702C82-3936-446B-A9FA-5FFCE13F8A07}"/>
                </a:ext>
              </a:extLst>
            </p:cNvPr>
            <p:cNvSpPr>
              <a:spLocks/>
            </p:cNvSpPr>
            <p:nvPr/>
          </p:nvSpPr>
          <p:spPr bwMode="gray">
            <a:xfrm>
              <a:off x="3444567" y="3636937"/>
              <a:ext cx="195029" cy="120129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9" y="27"/>
                </a:cxn>
                <a:cxn ang="0">
                  <a:pos x="4" y="23"/>
                </a:cxn>
                <a:cxn ang="0">
                  <a:pos x="0" y="32"/>
                </a:cxn>
                <a:cxn ang="0">
                  <a:pos x="0" y="23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8" y="5"/>
                </a:cxn>
                <a:cxn ang="0">
                  <a:pos x="22" y="0"/>
                </a:cxn>
                <a:cxn ang="0">
                  <a:pos x="22" y="5"/>
                </a:cxn>
                <a:cxn ang="0">
                  <a:pos x="31" y="0"/>
                </a:cxn>
                <a:cxn ang="0">
                  <a:pos x="40" y="0"/>
                </a:cxn>
                <a:cxn ang="0">
                  <a:pos x="49" y="0"/>
                </a:cxn>
                <a:cxn ang="0">
                  <a:pos x="49" y="14"/>
                </a:cxn>
                <a:cxn ang="0">
                  <a:pos x="49" y="18"/>
                </a:cxn>
                <a:cxn ang="0">
                  <a:pos x="58" y="14"/>
                </a:cxn>
                <a:cxn ang="0">
                  <a:pos x="58" y="18"/>
                </a:cxn>
                <a:cxn ang="0">
                  <a:pos x="53" y="27"/>
                </a:cxn>
                <a:cxn ang="0">
                  <a:pos x="45" y="27"/>
                </a:cxn>
                <a:cxn ang="0">
                  <a:pos x="40" y="23"/>
                </a:cxn>
                <a:cxn ang="0">
                  <a:pos x="40" y="32"/>
                </a:cxn>
                <a:cxn ang="0">
                  <a:pos x="36" y="36"/>
                </a:cxn>
                <a:cxn ang="0">
                  <a:pos x="31" y="27"/>
                </a:cxn>
                <a:cxn ang="0">
                  <a:pos x="27" y="27"/>
                </a:cxn>
                <a:cxn ang="0">
                  <a:pos x="27" y="36"/>
                </a:cxn>
                <a:cxn ang="0">
                  <a:pos x="18" y="36"/>
                </a:cxn>
                <a:cxn ang="0">
                  <a:pos x="13" y="36"/>
                </a:cxn>
              </a:cxnLst>
              <a:rect l="0" t="0" r="r" b="b"/>
              <a:pathLst>
                <a:path w="58" h="36">
                  <a:moveTo>
                    <a:pt x="13" y="36"/>
                  </a:moveTo>
                  <a:lnTo>
                    <a:pt x="9" y="27"/>
                  </a:lnTo>
                  <a:lnTo>
                    <a:pt x="4" y="23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9" y="9"/>
                  </a:lnTo>
                  <a:lnTo>
                    <a:pt x="9" y="5"/>
                  </a:lnTo>
                  <a:lnTo>
                    <a:pt x="18" y="5"/>
                  </a:lnTo>
                  <a:lnTo>
                    <a:pt x="22" y="0"/>
                  </a:lnTo>
                  <a:lnTo>
                    <a:pt x="22" y="5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49" y="14"/>
                  </a:lnTo>
                  <a:lnTo>
                    <a:pt x="49" y="18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3" y="27"/>
                  </a:lnTo>
                  <a:lnTo>
                    <a:pt x="45" y="27"/>
                  </a:lnTo>
                  <a:lnTo>
                    <a:pt x="40" y="23"/>
                  </a:lnTo>
                  <a:lnTo>
                    <a:pt x="40" y="32"/>
                  </a:lnTo>
                  <a:lnTo>
                    <a:pt x="36" y="36"/>
                  </a:lnTo>
                  <a:lnTo>
                    <a:pt x="31" y="27"/>
                  </a:lnTo>
                  <a:lnTo>
                    <a:pt x="27" y="27"/>
                  </a:lnTo>
                  <a:lnTo>
                    <a:pt x="27" y="36"/>
                  </a:lnTo>
                  <a:lnTo>
                    <a:pt x="18" y="36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xmlns="" id="{AB7B7921-B757-44CA-AF03-999F432C34D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83351" y="4012753"/>
              <a:ext cx="912339" cy="41769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8" y="0"/>
                </a:cxn>
                <a:cxn ang="0">
                  <a:pos x="32" y="4"/>
                </a:cxn>
                <a:cxn ang="0">
                  <a:pos x="45" y="18"/>
                </a:cxn>
                <a:cxn ang="0">
                  <a:pos x="32" y="22"/>
                </a:cxn>
                <a:cxn ang="0">
                  <a:pos x="14" y="31"/>
                </a:cxn>
                <a:cxn ang="0">
                  <a:pos x="0" y="40"/>
                </a:cxn>
                <a:cxn ang="0">
                  <a:pos x="9" y="27"/>
                </a:cxn>
                <a:cxn ang="0">
                  <a:pos x="63" y="112"/>
                </a:cxn>
                <a:cxn ang="0">
                  <a:pos x="85" y="107"/>
                </a:cxn>
                <a:cxn ang="0">
                  <a:pos x="99" y="116"/>
                </a:cxn>
                <a:cxn ang="0">
                  <a:pos x="121" y="107"/>
                </a:cxn>
                <a:cxn ang="0">
                  <a:pos x="139" y="112"/>
                </a:cxn>
                <a:cxn ang="0">
                  <a:pos x="148" y="107"/>
                </a:cxn>
                <a:cxn ang="0">
                  <a:pos x="143" y="116"/>
                </a:cxn>
                <a:cxn ang="0">
                  <a:pos x="139" y="125"/>
                </a:cxn>
                <a:cxn ang="0">
                  <a:pos x="157" y="116"/>
                </a:cxn>
                <a:cxn ang="0">
                  <a:pos x="179" y="103"/>
                </a:cxn>
                <a:cxn ang="0">
                  <a:pos x="210" y="103"/>
                </a:cxn>
                <a:cxn ang="0">
                  <a:pos x="241" y="103"/>
                </a:cxn>
                <a:cxn ang="0">
                  <a:pos x="264" y="103"/>
                </a:cxn>
                <a:cxn ang="0">
                  <a:pos x="273" y="94"/>
                </a:cxn>
                <a:cxn ang="0">
                  <a:pos x="259" y="63"/>
                </a:cxn>
                <a:cxn ang="0">
                  <a:pos x="264" y="45"/>
                </a:cxn>
                <a:cxn ang="0">
                  <a:pos x="250" y="22"/>
                </a:cxn>
                <a:cxn ang="0">
                  <a:pos x="219" y="13"/>
                </a:cxn>
                <a:cxn ang="0">
                  <a:pos x="206" y="22"/>
                </a:cxn>
                <a:cxn ang="0">
                  <a:pos x="183" y="22"/>
                </a:cxn>
                <a:cxn ang="0">
                  <a:pos x="148" y="18"/>
                </a:cxn>
                <a:cxn ang="0">
                  <a:pos x="134" y="9"/>
                </a:cxn>
                <a:cxn ang="0">
                  <a:pos x="130" y="0"/>
                </a:cxn>
                <a:cxn ang="0">
                  <a:pos x="103" y="0"/>
                </a:cxn>
                <a:cxn ang="0">
                  <a:pos x="76" y="18"/>
                </a:cxn>
                <a:cxn ang="0">
                  <a:pos x="54" y="18"/>
                </a:cxn>
                <a:cxn ang="0">
                  <a:pos x="45" y="22"/>
                </a:cxn>
                <a:cxn ang="0">
                  <a:pos x="40" y="27"/>
                </a:cxn>
                <a:cxn ang="0">
                  <a:pos x="36" y="31"/>
                </a:cxn>
                <a:cxn ang="0">
                  <a:pos x="23" y="40"/>
                </a:cxn>
                <a:cxn ang="0">
                  <a:pos x="9" y="36"/>
                </a:cxn>
                <a:cxn ang="0">
                  <a:pos x="0" y="49"/>
                </a:cxn>
                <a:cxn ang="0">
                  <a:pos x="9" y="54"/>
                </a:cxn>
                <a:cxn ang="0">
                  <a:pos x="14" y="72"/>
                </a:cxn>
                <a:cxn ang="0">
                  <a:pos x="5" y="67"/>
                </a:cxn>
                <a:cxn ang="0">
                  <a:pos x="9" y="76"/>
                </a:cxn>
                <a:cxn ang="0">
                  <a:pos x="14" y="85"/>
                </a:cxn>
                <a:cxn ang="0">
                  <a:pos x="23" y="94"/>
                </a:cxn>
                <a:cxn ang="0">
                  <a:pos x="27" y="98"/>
                </a:cxn>
                <a:cxn ang="0">
                  <a:pos x="23" y="107"/>
                </a:cxn>
                <a:cxn ang="0">
                  <a:pos x="32" y="107"/>
                </a:cxn>
                <a:cxn ang="0">
                  <a:pos x="45" y="103"/>
                </a:cxn>
                <a:cxn ang="0">
                  <a:pos x="54" y="116"/>
                </a:cxn>
              </a:cxnLst>
              <a:rect l="0" t="0" r="r" b="b"/>
              <a:pathLst>
                <a:path w="273" h="125">
                  <a:moveTo>
                    <a:pt x="0" y="22"/>
                  </a:moveTo>
                  <a:lnTo>
                    <a:pt x="0" y="18"/>
                  </a:lnTo>
                  <a:lnTo>
                    <a:pt x="0" y="9"/>
                  </a:lnTo>
                  <a:lnTo>
                    <a:pt x="18" y="0"/>
                  </a:lnTo>
                  <a:lnTo>
                    <a:pt x="23" y="4"/>
                  </a:lnTo>
                  <a:lnTo>
                    <a:pt x="32" y="4"/>
                  </a:lnTo>
                  <a:lnTo>
                    <a:pt x="32" y="13"/>
                  </a:lnTo>
                  <a:lnTo>
                    <a:pt x="45" y="18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18" y="22"/>
                  </a:lnTo>
                  <a:lnTo>
                    <a:pt x="14" y="31"/>
                  </a:lnTo>
                  <a:lnTo>
                    <a:pt x="9" y="31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9" y="27"/>
                  </a:lnTo>
                  <a:lnTo>
                    <a:pt x="0" y="22"/>
                  </a:lnTo>
                  <a:close/>
                  <a:moveTo>
                    <a:pt x="63" y="112"/>
                  </a:moveTo>
                  <a:lnTo>
                    <a:pt x="67" y="103"/>
                  </a:lnTo>
                  <a:lnTo>
                    <a:pt x="85" y="107"/>
                  </a:lnTo>
                  <a:lnTo>
                    <a:pt x="90" y="116"/>
                  </a:lnTo>
                  <a:lnTo>
                    <a:pt x="99" y="116"/>
                  </a:lnTo>
                  <a:lnTo>
                    <a:pt x="116" y="112"/>
                  </a:lnTo>
                  <a:lnTo>
                    <a:pt x="121" y="107"/>
                  </a:lnTo>
                  <a:lnTo>
                    <a:pt x="125" y="107"/>
                  </a:lnTo>
                  <a:lnTo>
                    <a:pt x="139" y="112"/>
                  </a:lnTo>
                  <a:lnTo>
                    <a:pt x="143" y="103"/>
                  </a:lnTo>
                  <a:lnTo>
                    <a:pt x="148" y="107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21"/>
                  </a:lnTo>
                  <a:lnTo>
                    <a:pt x="139" y="125"/>
                  </a:lnTo>
                  <a:lnTo>
                    <a:pt x="148" y="125"/>
                  </a:lnTo>
                  <a:lnTo>
                    <a:pt x="157" y="116"/>
                  </a:lnTo>
                  <a:lnTo>
                    <a:pt x="157" y="107"/>
                  </a:lnTo>
                  <a:lnTo>
                    <a:pt x="179" y="103"/>
                  </a:lnTo>
                  <a:lnTo>
                    <a:pt x="197" y="107"/>
                  </a:lnTo>
                  <a:lnTo>
                    <a:pt x="210" y="103"/>
                  </a:lnTo>
                  <a:lnTo>
                    <a:pt x="233" y="98"/>
                  </a:lnTo>
                  <a:lnTo>
                    <a:pt x="241" y="103"/>
                  </a:lnTo>
                  <a:lnTo>
                    <a:pt x="246" y="98"/>
                  </a:lnTo>
                  <a:lnTo>
                    <a:pt x="264" y="103"/>
                  </a:lnTo>
                  <a:lnTo>
                    <a:pt x="273" y="98"/>
                  </a:lnTo>
                  <a:lnTo>
                    <a:pt x="273" y="94"/>
                  </a:lnTo>
                  <a:lnTo>
                    <a:pt x="264" y="89"/>
                  </a:lnTo>
                  <a:lnTo>
                    <a:pt x="259" y="63"/>
                  </a:lnTo>
                  <a:lnTo>
                    <a:pt x="268" y="54"/>
                  </a:lnTo>
                  <a:lnTo>
                    <a:pt x="264" y="45"/>
                  </a:lnTo>
                  <a:lnTo>
                    <a:pt x="255" y="40"/>
                  </a:lnTo>
                  <a:lnTo>
                    <a:pt x="250" y="22"/>
                  </a:lnTo>
                  <a:lnTo>
                    <a:pt x="241" y="18"/>
                  </a:lnTo>
                  <a:lnTo>
                    <a:pt x="219" y="13"/>
                  </a:lnTo>
                  <a:lnTo>
                    <a:pt x="210" y="18"/>
                  </a:lnTo>
                  <a:lnTo>
                    <a:pt x="206" y="22"/>
                  </a:lnTo>
                  <a:lnTo>
                    <a:pt x="192" y="18"/>
                  </a:lnTo>
                  <a:lnTo>
                    <a:pt x="183" y="22"/>
                  </a:lnTo>
                  <a:lnTo>
                    <a:pt x="170" y="22"/>
                  </a:lnTo>
                  <a:lnTo>
                    <a:pt x="148" y="18"/>
                  </a:lnTo>
                  <a:lnTo>
                    <a:pt x="143" y="9"/>
                  </a:lnTo>
                  <a:lnTo>
                    <a:pt x="134" y="9"/>
                  </a:lnTo>
                  <a:lnTo>
                    <a:pt x="134" y="0"/>
                  </a:lnTo>
                  <a:lnTo>
                    <a:pt x="130" y="0"/>
                  </a:lnTo>
                  <a:lnTo>
                    <a:pt x="125" y="4"/>
                  </a:lnTo>
                  <a:lnTo>
                    <a:pt x="103" y="0"/>
                  </a:lnTo>
                  <a:lnTo>
                    <a:pt x="76" y="13"/>
                  </a:lnTo>
                  <a:lnTo>
                    <a:pt x="76" y="18"/>
                  </a:lnTo>
                  <a:lnTo>
                    <a:pt x="63" y="18"/>
                  </a:lnTo>
                  <a:lnTo>
                    <a:pt x="54" y="18"/>
                  </a:lnTo>
                  <a:lnTo>
                    <a:pt x="45" y="18"/>
                  </a:lnTo>
                  <a:lnTo>
                    <a:pt x="45" y="22"/>
                  </a:lnTo>
                  <a:lnTo>
                    <a:pt x="45" y="27"/>
                  </a:lnTo>
                  <a:lnTo>
                    <a:pt x="40" y="27"/>
                  </a:lnTo>
                  <a:lnTo>
                    <a:pt x="45" y="31"/>
                  </a:lnTo>
                  <a:lnTo>
                    <a:pt x="36" y="31"/>
                  </a:lnTo>
                  <a:lnTo>
                    <a:pt x="27" y="31"/>
                  </a:lnTo>
                  <a:lnTo>
                    <a:pt x="23" y="40"/>
                  </a:lnTo>
                  <a:lnTo>
                    <a:pt x="14" y="36"/>
                  </a:lnTo>
                  <a:lnTo>
                    <a:pt x="9" y="36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14" y="49"/>
                  </a:lnTo>
                  <a:lnTo>
                    <a:pt x="9" y="54"/>
                  </a:lnTo>
                  <a:lnTo>
                    <a:pt x="14" y="67"/>
                  </a:lnTo>
                  <a:lnTo>
                    <a:pt x="14" y="72"/>
                  </a:lnTo>
                  <a:lnTo>
                    <a:pt x="9" y="72"/>
                  </a:lnTo>
                  <a:lnTo>
                    <a:pt x="5" y="67"/>
                  </a:lnTo>
                  <a:lnTo>
                    <a:pt x="5" y="76"/>
                  </a:lnTo>
                  <a:lnTo>
                    <a:pt x="9" y="76"/>
                  </a:lnTo>
                  <a:lnTo>
                    <a:pt x="14" y="80"/>
                  </a:lnTo>
                  <a:lnTo>
                    <a:pt x="14" y="85"/>
                  </a:lnTo>
                  <a:lnTo>
                    <a:pt x="14" y="94"/>
                  </a:lnTo>
                  <a:lnTo>
                    <a:pt x="23" y="94"/>
                  </a:lnTo>
                  <a:lnTo>
                    <a:pt x="14" y="98"/>
                  </a:lnTo>
                  <a:lnTo>
                    <a:pt x="27" y="98"/>
                  </a:lnTo>
                  <a:lnTo>
                    <a:pt x="27" y="103"/>
                  </a:lnTo>
                  <a:lnTo>
                    <a:pt x="23" y="107"/>
                  </a:lnTo>
                  <a:lnTo>
                    <a:pt x="27" y="103"/>
                  </a:lnTo>
                  <a:lnTo>
                    <a:pt x="32" y="107"/>
                  </a:lnTo>
                  <a:lnTo>
                    <a:pt x="36" y="98"/>
                  </a:lnTo>
                  <a:lnTo>
                    <a:pt x="45" y="103"/>
                  </a:lnTo>
                  <a:lnTo>
                    <a:pt x="49" y="112"/>
                  </a:lnTo>
                  <a:lnTo>
                    <a:pt x="54" y="116"/>
                  </a:lnTo>
                  <a:lnTo>
                    <a:pt x="63" y="112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xmlns="" id="{C9AFF2CF-092B-4460-BFA8-6B89A31D3616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5952" y="3296387"/>
              <a:ext cx="850635" cy="56537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4" y="67"/>
                </a:cxn>
                <a:cxn ang="0">
                  <a:pos x="22" y="49"/>
                </a:cxn>
                <a:cxn ang="0">
                  <a:pos x="22" y="40"/>
                </a:cxn>
                <a:cxn ang="0">
                  <a:pos x="18" y="17"/>
                </a:cxn>
                <a:cxn ang="0">
                  <a:pos x="26" y="17"/>
                </a:cxn>
                <a:cxn ang="0">
                  <a:pos x="35" y="4"/>
                </a:cxn>
                <a:cxn ang="0">
                  <a:pos x="58" y="13"/>
                </a:cxn>
                <a:cxn ang="0">
                  <a:pos x="76" y="13"/>
                </a:cxn>
                <a:cxn ang="0">
                  <a:pos x="80" y="17"/>
                </a:cxn>
                <a:cxn ang="0">
                  <a:pos x="89" y="13"/>
                </a:cxn>
                <a:cxn ang="0">
                  <a:pos x="98" y="13"/>
                </a:cxn>
                <a:cxn ang="0">
                  <a:pos x="111" y="17"/>
                </a:cxn>
                <a:cxn ang="0">
                  <a:pos x="120" y="17"/>
                </a:cxn>
                <a:cxn ang="0">
                  <a:pos x="125" y="0"/>
                </a:cxn>
                <a:cxn ang="0">
                  <a:pos x="138" y="4"/>
                </a:cxn>
                <a:cxn ang="0">
                  <a:pos x="147" y="4"/>
                </a:cxn>
                <a:cxn ang="0">
                  <a:pos x="165" y="0"/>
                </a:cxn>
                <a:cxn ang="0">
                  <a:pos x="174" y="8"/>
                </a:cxn>
                <a:cxn ang="0">
                  <a:pos x="187" y="22"/>
                </a:cxn>
                <a:cxn ang="0">
                  <a:pos x="192" y="44"/>
                </a:cxn>
                <a:cxn ang="0">
                  <a:pos x="205" y="49"/>
                </a:cxn>
                <a:cxn ang="0">
                  <a:pos x="219" y="44"/>
                </a:cxn>
                <a:cxn ang="0">
                  <a:pos x="223" y="53"/>
                </a:cxn>
                <a:cxn ang="0">
                  <a:pos x="232" y="58"/>
                </a:cxn>
                <a:cxn ang="0">
                  <a:pos x="241" y="58"/>
                </a:cxn>
                <a:cxn ang="0">
                  <a:pos x="250" y="71"/>
                </a:cxn>
                <a:cxn ang="0">
                  <a:pos x="250" y="80"/>
                </a:cxn>
                <a:cxn ang="0">
                  <a:pos x="250" y="93"/>
                </a:cxn>
                <a:cxn ang="0">
                  <a:pos x="232" y="111"/>
                </a:cxn>
                <a:cxn ang="0">
                  <a:pos x="205" y="120"/>
                </a:cxn>
                <a:cxn ang="0">
                  <a:pos x="192" y="125"/>
                </a:cxn>
                <a:cxn ang="0">
                  <a:pos x="183" y="125"/>
                </a:cxn>
                <a:cxn ang="0">
                  <a:pos x="192" y="147"/>
                </a:cxn>
                <a:cxn ang="0">
                  <a:pos x="201" y="156"/>
                </a:cxn>
                <a:cxn ang="0">
                  <a:pos x="192" y="156"/>
                </a:cxn>
                <a:cxn ang="0">
                  <a:pos x="178" y="160"/>
                </a:cxn>
                <a:cxn ang="0">
                  <a:pos x="156" y="165"/>
                </a:cxn>
                <a:cxn ang="0">
                  <a:pos x="160" y="151"/>
                </a:cxn>
                <a:cxn ang="0">
                  <a:pos x="147" y="147"/>
                </a:cxn>
                <a:cxn ang="0">
                  <a:pos x="165" y="138"/>
                </a:cxn>
                <a:cxn ang="0">
                  <a:pos x="156" y="129"/>
                </a:cxn>
                <a:cxn ang="0">
                  <a:pos x="138" y="129"/>
                </a:cxn>
                <a:cxn ang="0">
                  <a:pos x="138" y="120"/>
                </a:cxn>
                <a:cxn ang="0">
                  <a:pos x="116" y="129"/>
                </a:cxn>
                <a:cxn ang="0">
                  <a:pos x="111" y="129"/>
                </a:cxn>
                <a:cxn ang="0">
                  <a:pos x="111" y="143"/>
                </a:cxn>
                <a:cxn ang="0">
                  <a:pos x="102" y="151"/>
                </a:cxn>
                <a:cxn ang="0">
                  <a:pos x="89" y="156"/>
                </a:cxn>
                <a:cxn ang="0">
                  <a:pos x="80" y="147"/>
                </a:cxn>
                <a:cxn ang="0">
                  <a:pos x="93" y="143"/>
                </a:cxn>
                <a:cxn ang="0">
                  <a:pos x="93" y="129"/>
                </a:cxn>
                <a:cxn ang="0">
                  <a:pos x="98" y="129"/>
                </a:cxn>
                <a:cxn ang="0">
                  <a:pos x="107" y="129"/>
                </a:cxn>
                <a:cxn ang="0">
                  <a:pos x="102" y="111"/>
                </a:cxn>
                <a:cxn ang="0">
                  <a:pos x="89" y="93"/>
                </a:cxn>
                <a:cxn ang="0">
                  <a:pos x="80" y="89"/>
                </a:cxn>
                <a:cxn ang="0">
                  <a:pos x="76" y="89"/>
                </a:cxn>
                <a:cxn ang="0">
                  <a:pos x="40" y="98"/>
                </a:cxn>
                <a:cxn ang="0">
                  <a:pos x="9" y="98"/>
                </a:cxn>
              </a:cxnLst>
              <a:rect l="0" t="0" r="r" b="b"/>
              <a:pathLst>
                <a:path w="254" h="169">
                  <a:moveTo>
                    <a:pt x="0" y="84"/>
                  </a:moveTo>
                  <a:lnTo>
                    <a:pt x="4" y="71"/>
                  </a:lnTo>
                  <a:lnTo>
                    <a:pt x="9" y="71"/>
                  </a:lnTo>
                  <a:lnTo>
                    <a:pt x="4" y="67"/>
                  </a:lnTo>
                  <a:lnTo>
                    <a:pt x="13" y="53"/>
                  </a:lnTo>
                  <a:lnTo>
                    <a:pt x="22" y="49"/>
                  </a:lnTo>
                  <a:lnTo>
                    <a:pt x="26" y="44"/>
                  </a:lnTo>
                  <a:lnTo>
                    <a:pt x="22" y="40"/>
                  </a:lnTo>
                  <a:lnTo>
                    <a:pt x="22" y="31"/>
                  </a:lnTo>
                  <a:lnTo>
                    <a:pt x="18" y="17"/>
                  </a:lnTo>
                  <a:lnTo>
                    <a:pt x="18" y="13"/>
                  </a:lnTo>
                  <a:lnTo>
                    <a:pt x="26" y="17"/>
                  </a:lnTo>
                  <a:lnTo>
                    <a:pt x="31" y="8"/>
                  </a:lnTo>
                  <a:lnTo>
                    <a:pt x="35" y="4"/>
                  </a:lnTo>
                  <a:lnTo>
                    <a:pt x="49" y="8"/>
                  </a:lnTo>
                  <a:lnTo>
                    <a:pt x="58" y="13"/>
                  </a:lnTo>
                  <a:lnTo>
                    <a:pt x="71" y="8"/>
                  </a:lnTo>
                  <a:lnTo>
                    <a:pt x="76" y="13"/>
                  </a:lnTo>
                  <a:lnTo>
                    <a:pt x="80" y="22"/>
                  </a:lnTo>
                  <a:lnTo>
                    <a:pt x="80" y="17"/>
                  </a:lnTo>
                  <a:lnTo>
                    <a:pt x="89" y="17"/>
                  </a:lnTo>
                  <a:lnTo>
                    <a:pt x="89" y="13"/>
                  </a:lnTo>
                  <a:lnTo>
                    <a:pt x="93" y="17"/>
                  </a:lnTo>
                  <a:lnTo>
                    <a:pt x="98" y="13"/>
                  </a:lnTo>
                  <a:lnTo>
                    <a:pt x="102" y="22"/>
                  </a:lnTo>
                  <a:lnTo>
                    <a:pt x="111" y="17"/>
                  </a:lnTo>
                  <a:lnTo>
                    <a:pt x="120" y="22"/>
                  </a:lnTo>
                  <a:lnTo>
                    <a:pt x="120" y="17"/>
                  </a:lnTo>
                  <a:lnTo>
                    <a:pt x="120" y="13"/>
                  </a:lnTo>
                  <a:lnTo>
                    <a:pt x="125" y="0"/>
                  </a:lnTo>
                  <a:lnTo>
                    <a:pt x="134" y="4"/>
                  </a:lnTo>
                  <a:lnTo>
                    <a:pt x="138" y="4"/>
                  </a:lnTo>
                  <a:lnTo>
                    <a:pt x="143" y="0"/>
                  </a:lnTo>
                  <a:lnTo>
                    <a:pt x="147" y="4"/>
                  </a:lnTo>
                  <a:lnTo>
                    <a:pt x="156" y="0"/>
                  </a:lnTo>
                  <a:lnTo>
                    <a:pt x="165" y="0"/>
                  </a:lnTo>
                  <a:lnTo>
                    <a:pt x="169" y="8"/>
                  </a:lnTo>
                  <a:lnTo>
                    <a:pt x="174" y="8"/>
                  </a:lnTo>
                  <a:lnTo>
                    <a:pt x="169" y="17"/>
                  </a:lnTo>
                  <a:lnTo>
                    <a:pt x="187" y="22"/>
                  </a:lnTo>
                  <a:lnTo>
                    <a:pt x="187" y="31"/>
                  </a:lnTo>
                  <a:lnTo>
                    <a:pt x="192" y="44"/>
                  </a:lnTo>
                  <a:lnTo>
                    <a:pt x="201" y="44"/>
                  </a:lnTo>
                  <a:lnTo>
                    <a:pt x="205" y="49"/>
                  </a:lnTo>
                  <a:lnTo>
                    <a:pt x="210" y="44"/>
                  </a:lnTo>
                  <a:lnTo>
                    <a:pt x="219" y="44"/>
                  </a:lnTo>
                  <a:lnTo>
                    <a:pt x="223" y="49"/>
                  </a:lnTo>
                  <a:lnTo>
                    <a:pt x="223" y="53"/>
                  </a:lnTo>
                  <a:lnTo>
                    <a:pt x="232" y="53"/>
                  </a:lnTo>
                  <a:lnTo>
                    <a:pt x="232" y="58"/>
                  </a:lnTo>
                  <a:lnTo>
                    <a:pt x="236" y="53"/>
                  </a:lnTo>
                  <a:lnTo>
                    <a:pt x="241" y="58"/>
                  </a:lnTo>
                  <a:lnTo>
                    <a:pt x="254" y="67"/>
                  </a:lnTo>
                  <a:lnTo>
                    <a:pt x="250" y="71"/>
                  </a:lnTo>
                  <a:lnTo>
                    <a:pt x="254" y="75"/>
                  </a:lnTo>
                  <a:lnTo>
                    <a:pt x="250" y="80"/>
                  </a:lnTo>
                  <a:lnTo>
                    <a:pt x="254" y="84"/>
                  </a:lnTo>
                  <a:lnTo>
                    <a:pt x="250" y="93"/>
                  </a:lnTo>
                  <a:lnTo>
                    <a:pt x="241" y="98"/>
                  </a:lnTo>
                  <a:lnTo>
                    <a:pt x="232" y="111"/>
                  </a:lnTo>
                  <a:lnTo>
                    <a:pt x="223" y="111"/>
                  </a:lnTo>
                  <a:lnTo>
                    <a:pt x="205" y="120"/>
                  </a:lnTo>
                  <a:lnTo>
                    <a:pt x="196" y="125"/>
                  </a:lnTo>
                  <a:lnTo>
                    <a:pt x="192" y="125"/>
                  </a:lnTo>
                  <a:lnTo>
                    <a:pt x="187" y="129"/>
                  </a:lnTo>
                  <a:lnTo>
                    <a:pt x="183" y="125"/>
                  </a:lnTo>
                  <a:lnTo>
                    <a:pt x="174" y="134"/>
                  </a:lnTo>
                  <a:lnTo>
                    <a:pt x="192" y="147"/>
                  </a:lnTo>
                  <a:lnTo>
                    <a:pt x="205" y="147"/>
                  </a:lnTo>
                  <a:lnTo>
                    <a:pt x="201" y="156"/>
                  </a:lnTo>
                  <a:lnTo>
                    <a:pt x="196" y="156"/>
                  </a:lnTo>
                  <a:lnTo>
                    <a:pt x="192" y="156"/>
                  </a:lnTo>
                  <a:lnTo>
                    <a:pt x="183" y="160"/>
                  </a:lnTo>
                  <a:lnTo>
                    <a:pt x="178" y="160"/>
                  </a:lnTo>
                  <a:lnTo>
                    <a:pt x="169" y="169"/>
                  </a:lnTo>
                  <a:lnTo>
                    <a:pt x="156" y="165"/>
                  </a:lnTo>
                  <a:lnTo>
                    <a:pt x="160" y="160"/>
                  </a:lnTo>
                  <a:lnTo>
                    <a:pt x="160" y="151"/>
                  </a:lnTo>
                  <a:lnTo>
                    <a:pt x="156" y="151"/>
                  </a:lnTo>
                  <a:lnTo>
                    <a:pt x="147" y="147"/>
                  </a:lnTo>
                  <a:lnTo>
                    <a:pt x="156" y="138"/>
                  </a:lnTo>
                  <a:lnTo>
                    <a:pt x="165" y="138"/>
                  </a:lnTo>
                  <a:lnTo>
                    <a:pt x="160" y="134"/>
                  </a:lnTo>
                  <a:lnTo>
                    <a:pt x="156" y="129"/>
                  </a:lnTo>
                  <a:lnTo>
                    <a:pt x="134" y="134"/>
                  </a:lnTo>
                  <a:lnTo>
                    <a:pt x="138" y="129"/>
                  </a:lnTo>
                  <a:lnTo>
                    <a:pt x="129" y="125"/>
                  </a:lnTo>
                  <a:lnTo>
                    <a:pt x="138" y="120"/>
                  </a:lnTo>
                  <a:lnTo>
                    <a:pt x="125" y="125"/>
                  </a:lnTo>
                  <a:lnTo>
                    <a:pt x="116" y="129"/>
                  </a:lnTo>
                  <a:lnTo>
                    <a:pt x="111" y="125"/>
                  </a:lnTo>
                  <a:lnTo>
                    <a:pt x="111" y="129"/>
                  </a:lnTo>
                  <a:lnTo>
                    <a:pt x="116" y="134"/>
                  </a:lnTo>
                  <a:lnTo>
                    <a:pt x="111" y="143"/>
                  </a:lnTo>
                  <a:lnTo>
                    <a:pt x="102" y="147"/>
                  </a:lnTo>
                  <a:lnTo>
                    <a:pt x="102" y="151"/>
                  </a:lnTo>
                  <a:lnTo>
                    <a:pt x="98" y="151"/>
                  </a:lnTo>
                  <a:lnTo>
                    <a:pt x="89" y="156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89" y="147"/>
                  </a:lnTo>
                  <a:lnTo>
                    <a:pt x="93" y="143"/>
                  </a:lnTo>
                  <a:lnTo>
                    <a:pt x="93" y="138"/>
                  </a:lnTo>
                  <a:lnTo>
                    <a:pt x="93" y="129"/>
                  </a:lnTo>
                  <a:lnTo>
                    <a:pt x="98" y="134"/>
                  </a:lnTo>
                  <a:lnTo>
                    <a:pt x="98" y="129"/>
                  </a:lnTo>
                  <a:lnTo>
                    <a:pt x="102" y="129"/>
                  </a:lnTo>
                  <a:lnTo>
                    <a:pt x="107" y="129"/>
                  </a:lnTo>
                  <a:lnTo>
                    <a:pt x="107" y="120"/>
                  </a:lnTo>
                  <a:lnTo>
                    <a:pt x="102" y="111"/>
                  </a:lnTo>
                  <a:lnTo>
                    <a:pt x="102" y="102"/>
                  </a:lnTo>
                  <a:lnTo>
                    <a:pt x="89" y="93"/>
                  </a:lnTo>
                  <a:lnTo>
                    <a:pt x="85" y="93"/>
                  </a:lnTo>
                  <a:lnTo>
                    <a:pt x="80" y="89"/>
                  </a:lnTo>
                  <a:lnTo>
                    <a:pt x="76" y="93"/>
                  </a:lnTo>
                  <a:lnTo>
                    <a:pt x="76" y="89"/>
                  </a:lnTo>
                  <a:lnTo>
                    <a:pt x="62" y="89"/>
                  </a:lnTo>
                  <a:lnTo>
                    <a:pt x="40" y="98"/>
                  </a:lnTo>
                  <a:lnTo>
                    <a:pt x="13" y="93"/>
                  </a:lnTo>
                  <a:lnTo>
                    <a:pt x="9" y="9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xmlns="" id="{0AEDBB1D-A346-434E-AF7F-A8F83645F5FD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9923" y="3997324"/>
              <a:ext cx="120103" cy="117925"/>
            </a:xfrm>
            <a:custGeom>
              <a:avLst/>
              <a:gdLst/>
              <a:ahLst/>
              <a:cxnLst>
                <a:cxn ang="0">
                  <a:pos x="9" y="35"/>
                </a:cxn>
                <a:cxn ang="0">
                  <a:pos x="0" y="31"/>
                </a:cxn>
                <a:cxn ang="0">
                  <a:pos x="0" y="8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23" y="0"/>
                </a:cxn>
                <a:cxn ang="0">
                  <a:pos x="27" y="4"/>
                </a:cxn>
                <a:cxn ang="0">
                  <a:pos x="36" y="8"/>
                </a:cxn>
                <a:cxn ang="0">
                  <a:pos x="36" y="22"/>
                </a:cxn>
                <a:cxn ang="0">
                  <a:pos x="27" y="26"/>
                </a:cxn>
                <a:cxn ang="0">
                  <a:pos x="23" y="26"/>
                </a:cxn>
                <a:cxn ang="0">
                  <a:pos x="18" y="31"/>
                </a:cxn>
                <a:cxn ang="0">
                  <a:pos x="9" y="35"/>
                </a:cxn>
              </a:cxnLst>
              <a:rect l="0" t="0" r="r" b="b"/>
              <a:pathLst>
                <a:path w="36" h="35">
                  <a:moveTo>
                    <a:pt x="9" y="35"/>
                  </a:moveTo>
                  <a:lnTo>
                    <a:pt x="0" y="31"/>
                  </a:lnTo>
                  <a:lnTo>
                    <a:pt x="0" y="8"/>
                  </a:lnTo>
                  <a:lnTo>
                    <a:pt x="9" y="4"/>
                  </a:lnTo>
                  <a:lnTo>
                    <a:pt x="9" y="4"/>
                  </a:lnTo>
                  <a:lnTo>
                    <a:pt x="23" y="0"/>
                  </a:lnTo>
                  <a:lnTo>
                    <a:pt x="27" y="4"/>
                  </a:lnTo>
                  <a:lnTo>
                    <a:pt x="36" y="8"/>
                  </a:lnTo>
                  <a:lnTo>
                    <a:pt x="36" y="22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18" y="31"/>
                  </a:lnTo>
                  <a:lnTo>
                    <a:pt x="9" y="35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xmlns="" id="{28946F20-C944-43F1-BAAC-661E2DD0FC1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42683" y="2564593"/>
              <a:ext cx="491429" cy="907029"/>
            </a:xfrm>
            <a:custGeom>
              <a:avLst/>
              <a:gdLst/>
              <a:ahLst/>
              <a:cxnLst>
                <a:cxn ang="0">
                  <a:pos x="22" y="71"/>
                </a:cxn>
                <a:cxn ang="0">
                  <a:pos x="31" y="53"/>
                </a:cxn>
                <a:cxn ang="0">
                  <a:pos x="18" y="80"/>
                </a:cxn>
                <a:cxn ang="0">
                  <a:pos x="13" y="165"/>
                </a:cxn>
                <a:cxn ang="0">
                  <a:pos x="4" y="156"/>
                </a:cxn>
                <a:cxn ang="0">
                  <a:pos x="22" y="143"/>
                </a:cxn>
                <a:cxn ang="0">
                  <a:pos x="36" y="156"/>
                </a:cxn>
                <a:cxn ang="0">
                  <a:pos x="36" y="89"/>
                </a:cxn>
                <a:cxn ang="0">
                  <a:pos x="27" y="80"/>
                </a:cxn>
                <a:cxn ang="0">
                  <a:pos x="31" y="93"/>
                </a:cxn>
                <a:cxn ang="0">
                  <a:pos x="76" y="49"/>
                </a:cxn>
                <a:cxn ang="0">
                  <a:pos x="45" y="62"/>
                </a:cxn>
                <a:cxn ang="0">
                  <a:pos x="36" y="98"/>
                </a:cxn>
                <a:cxn ang="0">
                  <a:pos x="27" y="107"/>
                </a:cxn>
                <a:cxn ang="0">
                  <a:pos x="36" y="111"/>
                </a:cxn>
                <a:cxn ang="0">
                  <a:pos x="36" y="120"/>
                </a:cxn>
                <a:cxn ang="0">
                  <a:pos x="40" y="138"/>
                </a:cxn>
                <a:cxn ang="0">
                  <a:pos x="45" y="125"/>
                </a:cxn>
                <a:cxn ang="0">
                  <a:pos x="54" y="143"/>
                </a:cxn>
                <a:cxn ang="0">
                  <a:pos x="58" y="156"/>
                </a:cxn>
                <a:cxn ang="0">
                  <a:pos x="71" y="151"/>
                </a:cxn>
                <a:cxn ang="0">
                  <a:pos x="76" y="174"/>
                </a:cxn>
                <a:cxn ang="0">
                  <a:pos x="76" y="183"/>
                </a:cxn>
                <a:cxn ang="0">
                  <a:pos x="54" y="187"/>
                </a:cxn>
                <a:cxn ang="0">
                  <a:pos x="67" y="196"/>
                </a:cxn>
                <a:cxn ang="0">
                  <a:pos x="45" y="223"/>
                </a:cxn>
                <a:cxn ang="0">
                  <a:pos x="67" y="232"/>
                </a:cxn>
                <a:cxn ang="0">
                  <a:pos x="76" y="236"/>
                </a:cxn>
                <a:cxn ang="0">
                  <a:pos x="49" y="254"/>
                </a:cxn>
                <a:cxn ang="0">
                  <a:pos x="40" y="268"/>
                </a:cxn>
                <a:cxn ang="0">
                  <a:pos x="58" y="259"/>
                </a:cxn>
                <a:cxn ang="0">
                  <a:pos x="89" y="254"/>
                </a:cxn>
                <a:cxn ang="0">
                  <a:pos x="98" y="254"/>
                </a:cxn>
                <a:cxn ang="0">
                  <a:pos x="121" y="250"/>
                </a:cxn>
                <a:cxn ang="0">
                  <a:pos x="143" y="232"/>
                </a:cxn>
                <a:cxn ang="0">
                  <a:pos x="143" y="223"/>
                </a:cxn>
                <a:cxn ang="0">
                  <a:pos x="129" y="201"/>
                </a:cxn>
                <a:cxn ang="0">
                  <a:pos x="121" y="183"/>
                </a:cxn>
                <a:cxn ang="0">
                  <a:pos x="103" y="151"/>
                </a:cxn>
                <a:cxn ang="0">
                  <a:pos x="85" y="125"/>
                </a:cxn>
                <a:cxn ang="0">
                  <a:pos x="89" y="111"/>
                </a:cxn>
                <a:cxn ang="0">
                  <a:pos x="98" y="80"/>
                </a:cxn>
                <a:cxn ang="0">
                  <a:pos x="62" y="80"/>
                </a:cxn>
                <a:cxn ang="0">
                  <a:pos x="67" y="71"/>
                </a:cxn>
                <a:cxn ang="0">
                  <a:pos x="76" y="44"/>
                </a:cxn>
                <a:cxn ang="0">
                  <a:pos x="76" y="40"/>
                </a:cxn>
                <a:cxn ang="0">
                  <a:pos x="107" y="13"/>
                </a:cxn>
                <a:cxn ang="0">
                  <a:pos x="103" y="17"/>
                </a:cxn>
              </a:cxnLst>
              <a:rect l="0" t="0" r="r" b="b"/>
              <a:pathLst>
                <a:path w="147" h="272">
                  <a:moveTo>
                    <a:pt x="13" y="98"/>
                  </a:moveTo>
                  <a:lnTo>
                    <a:pt x="18" y="93"/>
                  </a:lnTo>
                  <a:lnTo>
                    <a:pt x="22" y="76"/>
                  </a:lnTo>
                  <a:lnTo>
                    <a:pt x="22" y="71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31" y="58"/>
                  </a:lnTo>
                  <a:lnTo>
                    <a:pt x="31" y="53"/>
                  </a:lnTo>
                  <a:lnTo>
                    <a:pt x="22" y="58"/>
                  </a:lnTo>
                  <a:lnTo>
                    <a:pt x="18" y="76"/>
                  </a:lnTo>
                  <a:lnTo>
                    <a:pt x="13" y="76"/>
                  </a:lnTo>
                  <a:lnTo>
                    <a:pt x="18" y="80"/>
                  </a:lnTo>
                  <a:lnTo>
                    <a:pt x="13" y="98"/>
                  </a:lnTo>
                  <a:close/>
                  <a:moveTo>
                    <a:pt x="27" y="169"/>
                  </a:moveTo>
                  <a:lnTo>
                    <a:pt x="22" y="169"/>
                  </a:lnTo>
                  <a:lnTo>
                    <a:pt x="13" y="165"/>
                  </a:lnTo>
                  <a:lnTo>
                    <a:pt x="13" y="174"/>
                  </a:lnTo>
                  <a:lnTo>
                    <a:pt x="0" y="169"/>
                  </a:lnTo>
                  <a:lnTo>
                    <a:pt x="0" y="165"/>
                  </a:lnTo>
                  <a:lnTo>
                    <a:pt x="4" y="156"/>
                  </a:lnTo>
                  <a:lnTo>
                    <a:pt x="9" y="156"/>
                  </a:lnTo>
                  <a:lnTo>
                    <a:pt x="13" y="151"/>
                  </a:lnTo>
                  <a:lnTo>
                    <a:pt x="18" y="143"/>
                  </a:lnTo>
                  <a:lnTo>
                    <a:pt x="22" y="143"/>
                  </a:lnTo>
                  <a:lnTo>
                    <a:pt x="31" y="143"/>
                  </a:lnTo>
                  <a:lnTo>
                    <a:pt x="36" y="151"/>
                  </a:lnTo>
                  <a:lnTo>
                    <a:pt x="31" y="156"/>
                  </a:lnTo>
                  <a:lnTo>
                    <a:pt x="36" y="156"/>
                  </a:lnTo>
                  <a:lnTo>
                    <a:pt x="40" y="160"/>
                  </a:lnTo>
                  <a:lnTo>
                    <a:pt x="36" y="165"/>
                  </a:lnTo>
                  <a:lnTo>
                    <a:pt x="27" y="169"/>
                  </a:lnTo>
                  <a:close/>
                  <a:moveTo>
                    <a:pt x="36" y="89"/>
                  </a:moveTo>
                  <a:lnTo>
                    <a:pt x="31" y="84"/>
                  </a:lnTo>
                  <a:lnTo>
                    <a:pt x="31" y="80"/>
                  </a:lnTo>
                  <a:lnTo>
                    <a:pt x="27" y="76"/>
                  </a:lnTo>
                  <a:lnTo>
                    <a:pt x="27" y="80"/>
                  </a:lnTo>
                  <a:lnTo>
                    <a:pt x="22" y="89"/>
                  </a:lnTo>
                  <a:lnTo>
                    <a:pt x="27" y="89"/>
                  </a:lnTo>
                  <a:lnTo>
                    <a:pt x="27" y="93"/>
                  </a:lnTo>
                  <a:lnTo>
                    <a:pt x="31" y="93"/>
                  </a:lnTo>
                  <a:lnTo>
                    <a:pt x="36" y="89"/>
                  </a:lnTo>
                  <a:close/>
                  <a:moveTo>
                    <a:pt x="62" y="71"/>
                  </a:moveTo>
                  <a:lnTo>
                    <a:pt x="76" y="58"/>
                  </a:lnTo>
                  <a:lnTo>
                    <a:pt x="76" y="49"/>
                  </a:lnTo>
                  <a:lnTo>
                    <a:pt x="58" y="53"/>
                  </a:lnTo>
                  <a:lnTo>
                    <a:pt x="49" y="49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0" y="67"/>
                  </a:lnTo>
                  <a:lnTo>
                    <a:pt x="36" y="71"/>
                  </a:lnTo>
                  <a:lnTo>
                    <a:pt x="36" y="84"/>
                  </a:lnTo>
                  <a:lnTo>
                    <a:pt x="36" y="98"/>
                  </a:lnTo>
                  <a:lnTo>
                    <a:pt x="36" y="102"/>
                  </a:lnTo>
                  <a:lnTo>
                    <a:pt x="36" y="107"/>
                  </a:lnTo>
                  <a:lnTo>
                    <a:pt x="31" y="107"/>
                  </a:lnTo>
                  <a:lnTo>
                    <a:pt x="27" y="107"/>
                  </a:lnTo>
                  <a:lnTo>
                    <a:pt x="31" y="111"/>
                  </a:lnTo>
                  <a:lnTo>
                    <a:pt x="27" y="111"/>
                  </a:lnTo>
                  <a:lnTo>
                    <a:pt x="27" y="116"/>
                  </a:lnTo>
                  <a:lnTo>
                    <a:pt x="36" y="111"/>
                  </a:lnTo>
                  <a:lnTo>
                    <a:pt x="45" y="102"/>
                  </a:lnTo>
                  <a:lnTo>
                    <a:pt x="49" y="102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1" y="125"/>
                  </a:lnTo>
                  <a:lnTo>
                    <a:pt x="36" y="125"/>
                  </a:lnTo>
                  <a:lnTo>
                    <a:pt x="40" y="134"/>
                  </a:lnTo>
                  <a:lnTo>
                    <a:pt x="40" y="138"/>
                  </a:lnTo>
                  <a:lnTo>
                    <a:pt x="45" y="138"/>
                  </a:lnTo>
                  <a:lnTo>
                    <a:pt x="45" y="134"/>
                  </a:lnTo>
                  <a:lnTo>
                    <a:pt x="49" y="134"/>
                  </a:lnTo>
                  <a:lnTo>
                    <a:pt x="45" y="125"/>
                  </a:lnTo>
                  <a:lnTo>
                    <a:pt x="49" y="125"/>
                  </a:lnTo>
                  <a:lnTo>
                    <a:pt x="49" y="134"/>
                  </a:lnTo>
                  <a:lnTo>
                    <a:pt x="54" y="134"/>
                  </a:lnTo>
                  <a:lnTo>
                    <a:pt x="54" y="143"/>
                  </a:lnTo>
                  <a:lnTo>
                    <a:pt x="49" y="151"/>
                  </a:lnTo>
                  <a:lnTo>
                    <a:pt x="54" y="160"/>
                  </a:lnTo>
                  <a:lnTo>
                    <a:pt x="54" y="156"/>
                  </a:lnTo>
                  <a:lnTo>
                    <a:pt x="58" y="156"/>
                  </a:lnTo>
                  <a:lnTo>
                    <a:pt x="62" y="156"/>
                  </a:lnTo>
                  <a:lnTo>
                    <a:pt x="58" y="151"/>
                  </a:lnTo>
                  <a:lnTo>
                    <a:pt x="67" y="156"/>
                  </a:lnTo>
                  <a:lnTo>
                    <a:pt x="71" y="151"/>
                  </a:lnTo>
                  <a:lnTo>
                    <a:pt x="80" y="151"/>
                  </a:lnTo>
                  <a:lnTo>
                    <a:pt x="76" y="156"/>
                  </a:lnTo>
                  <a:lnTo>
                    <a:pt x="71" y="160"/>
                  </a:lnTo>
                  <a:lnTo>
                    <a:pt x="76" y="174"/>
                  </a:lnTo>
                  <a:lnTo>
                    <a:pt x="80" y="169"/>
                  </a:lnTo>
                  <a:lnTo>
                    <a:pt x="85" y="169"/>
                  </a:lnTo>
                  <a:lnTo>
                    <a:pt x="76" y="174"/>
                  </a:lnTo>
                  <a:lnTo>
                    <a:pt x="76" y="183"/>
                  </a:lnTo>
                  <a:lnTo>
                    <a:pt x="80" y="187"/>
                  </a:lnTo>
                  <a:lnTo>
                    <a:pt x="62" y="187"/>
                  </a:lnTo>
                  <a:lnTo>
                    <a:pt x="58" y="187"/>
                  </a:lnTo>
                  <a:lnTo>
                    <a:pt x="54" y="187"/>
                  </a:lnTo>
                  <a:lnTo>
                    <a:pt x="58" y="192"/>
                  </a:lnTo>
                  <a:lnTo>
                    <a:pt x="54" y="201"/>
                  </a:lnTo>
                  <a:lnTo>
                    <a:pt x="62" y="196"/>
                  </a:lnTo>
                  <a:lnTo>
                    <a:pt x="67" y="196"/>
                  </a:lnTo>
                  <a:lnTo>
                    <a:pt x="67" y="205"/>
                  </a:lnTo>
                  <a:lnTo>
                    <a:pt x="67" y="210"/>
                  </a:lnTo>
                  <a:lnTo>
                    <a:pt x="62" y="219"/>
                  </a:lnTo>
                  <a:lnTo>
                    <a:pt x="45" y="223"/>
                  </a:lnTo>
                  <a:lnTo>
                    <a:pt x="49" y="232"/>
                  </a:lnTo>
                  <a:lnTo>
                    <a:pt x="58" y="223"/>
                  </a:lnTo>
                  <a:lnTo>
                    <a:pt x="62" y="232"/>
                  </a:lnTo>
                  <a:lnTo>
                    <a:pt x="67" y="232"/>
                  </a:lnTo>
                  <a:lnTo>
                    <a:pt x="71" y="232"/>
                  </a:lnTo>
                  <a:lnTo>
                    <a:pt x="76" y="227"/>
                  </a:lnTo>
                  <a:lnTo>
                    <a:pt x="80" y="227"/>
                  </a:lnTo>
                  <a:lnTo>
                    <a:pt x="76" y="236"/>
                  </a:lnTo>
                  <a:lnTo>
                    <a:pt x="62" y="241"/>
                  </a:lnTo>
                  <a:lnTo>
                    <a:pt x="58" y="245"/>
                  </a:lnTo>
                  <a:lnTo>
                    <a:pt x="54" y="250"/>
                  </a:lnTo>
                  <a:lnTo>
                    <a:pt x="49" y="254"/>
                  </a:lnTo>
                  <a:lnTo>
                    <a:pt x="45" y="259"/>
                  </a:lnTo>
                  <a:lnTo>
                    <a:pt x="40" y="263"/>
                  </a:lnTo>
                  <a:lnTo>
                    <a:pt x="36" y="268"/>
                  </a:lnTo>
                  <a:lnTo>
                    <a:pt x="40" y="268"/>
                  </a:lnTo>
                  <a:lnTo>
                    <a:pt x="45" y="268"/>
                  </a:lnTo>
                  <a:lnTo>
                    <a:pt x="45" y="272"/>
                  </a:lnTo>
                  <a:lnTo>
                    <a:pt x="49" y="263"/>
                  </a:lnTo>
                  <a:lnTo>
                    <a:pt x="58" y="259"/>
                  </a:lnTo>
                  <a:lnTo>
                    <a:pt x="71" y="263"/>
                  </a:lnTo>
                  <a:lnTo>
                    <a:pt x="71" y="254"/>
                  </a:lnTo>
                  <a:lnTo>
                    <a:pt x="85" y="250"/>
                  </a:lnTo>
                  <a:lnTo>
                    <a:pt x="89" y="254"/>
                  </a:lnTo>
                  <a:lnTo>
                    <a:pt x="89" y="259"/>
                  </a:lnTo>
                  <a:lnTo>
                    <a:pt x="94" y="254"/>
                  </a:lnTo>
                  <a:lnTo>
                    <a:pt x="98" y="254"/>
                  </a:lnTo>
                  <a:lnTo>
                    <a:pt x="98" y="254"/>
                  </a:lnTo>
                  <a:lnTo>
                    <a:pt x="103" y="254"/>
                  </a:lnTo>
                  <a:lnTo>
                    <a:pt x="103" y="250"/>
                  </a:lnTo>
                  <a:lnTo>
                    <a:pt x="112" y="254"/>
                  </a:lnTo>
                  <a:lnTo>
                    <a:pt x="121" y="250"/>
                  </a:lnTo>
                  <a:lnTo>
                    <a:pt x="125" y="250"/>
                  </a:lnTo>
                  <a:lnTo>
                    <a:pt x="138" y="250"/>
                  </a:lnTo>
                  <a:lnTo>
                    <a:pt x="143" y="241"/>
                  </a:lnTo>
                  <a:lnTo>
                    <a:pt x="143" y="232"/>
                  </a:lnTo>
                  <a:lnTo>
                    <a:pt x="134" y="232"/>
                  </a:lnTo>
                  <a:lnTo>
                    <a:pt x="129" y="232"/>
                  </a:lnTo>
                  <a:lnTo>
                    <a:pt x="138" y="223"/>
                  </a:lnTo>
                  <a:lnTo>
                    <a:pt x="143" y="223"/>
                  </a:lnTo>
                  <a:lnTo>
                    <a:pt x="147" y="214"/>
                  </a:lnTo>
                  <a:lnTo>
                    <a:pt x="147" y="205"/>
                  </a:lnTo>
                  <a:lnTo>
                    <a:pt x="143" y="201"/>
                  </a:lnTo>
                  <a:lnTo>
                    <a:pt x="129" y="201"/>
                  </a:lnTo>
                  <a:lnTo>
                    <a:pt x="125" y="205"/>
                  </a:lnTo>
                  <a:lnTo>
                    <a:pt x="121" y="201"/>
                  </a:lnTo>
                  <a:lnTo>
                    <a:pt x="125" y="192"/>
                  </a:lnTo>
                  <a:lnTo>
                    <a:pt x="121" y="183"/>
                  </a:lnTo>
                  <a:lnTo>
                    <a:pt x="121" y="178"/>
                  </a:lnTo>
                  <a:lnTo>
                    <a:pt x="112" y="160"/>
                  </a:lnTo>
                  <a:lnTo>
                    <a:pt x="107" y="160"/>
                  </a:lnTo>
                  <a:lnTo>
                    <a:pt x="103" y="151"/>
                  </a:lnTo>
                  <a:lnTo>
                    <a:pt x="103" y="147"/>
                  </a:lnTo>
                  <a:lnTo>
                    <a:pt x="98" y="134"/>
                  </a:lnTo>
                  <a:lnTo>
                    <a:pt x="94" y="129"/>
                  </a:lnTo>
                  <a:lnTo>
                    <a:pt x="85" y="125"/>
                  </a:lnTo>
                  <a:lnTo>
                    <a:pt x="76" y="125"/>
                  </a:lnTo>
                  <a:lnTo>
                    <a:pt x="80" y="116"/>
                  </a:lnTo>
                  <a:lnTo>
                    <a:pt x="85" y="120"/>
                  </a:lnTo>
                  <a:lnTo>
                    <a:pt x="89" y="111"/>
                  </a:lnTo>
                  <a:lnTo>
                    <a:pt x="85" y="116"/>
                  </a:lnTo>
                  <a:lnTo>
                    <a:pt x="85" y="107"/>
                  </a:lnTo>
                  <a:lnTo>
                    <a:pt x="85" y="98"/>
                  </a:lnTo>
                  <a:lnTo>
                    <a:pt x="98" y="80"/>
                  </a:lnTo>
                  <a:lnTo>
                    <a:pt x="98" y="76"/>
                  </a:lnTo>
                  <a:lnTo>
                    <a:pt x="89" y="80"/>
                  </a:lnTo>
                  <a:lnTo>
                    <a:pt x="71" y="76"/>
                  </a:lnTo>
                  <a:lnTo>
                    <a:pt x="62" y="80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62" y="76"/>
                  </a:lnTo>
                  <a:lnTo>
                    <a:pt x="67" y="71"/>
                  </a:lnTo>
                  <a:lnTo>
                    <a:pt x="62" y="71"/>
                  </a:lnTo>
                  <a:close/>
                  <a:moveTo>
                    <a:pt x="71" y="35"/>
                  </a:moveTo>
                  <a:lnTo>
                    <a:pt x="71" y="44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76" y="40"/>
                  </a:lnTo>
                  <a:lnTo>
                    <a:pt x="80" y="31"/>
                  </a:lnTo>
                  <a:lnTo>
                    <a:pt x="71" y="35"/>
                  </a:lnTo>
                  <a:close/>
                  <a:moveTo>
                    <a:pt x="103" y="17"/>
                  </a:moveTo>
                  <a:lnTo>
                    <a:pt x="107" y="13"/>
                  </a:lnTo>
                  <a:lnTo>
                    <a:pt x="103" y="0"/>
                  </a:lnTo>
                  <a:lnTo>
                    <a:pt x="98" y="8"/>
                  </a:lnTo>
                  <a:lnTo>
                    <a:pt x="103" y="8"/>
                  </a:lnTo>
                  <a:lnTo>
                    <a:pt x="103" y="17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Freeform 40">
              <a:extLst>
                <a:ext uri="{FF2B5EF4-FFF2-40B4-BE49-F238E27FC236}">
                  <a16:creationId xmlns:a16="http://schemas.microsoft.com/office/drawing/2014/main" xmlns="" id="{10D814E7-8833-4F19-AD8A-76B560B7E162}"/>
                </a:ext>
              </a:extLst>
            </p:cNvPr>
            <p:cNvSpPr>
              <a:spLocks/>
            </p:cNvSpPr>
            <p:nvPr/>
          </p:nvSpPr>
          <p:spPr bwMode="gray">
            <a:xfrm>
              <a:off x="4027450" y="3744942"/>
              <a:ext cx="222575" cy="279934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58"/>
                </a:cxn>
                <a:cxn ang="0">
                  <a:pos x="5" y="53"/>
                </a:cxn>
                <a:cxn ang="0">
                  <a:pos x="5" y="53"/>
                </a:cxn>
                <a:cxn ang="0">
                  <a:pos x="5" y="53"/>
                </a:cxn>
                <a:cxn ang="0">
                  <a:pos x="5" y="49"/>
                </a:cxn>
                <a:cxn ang="0">
                  <a:pos x="9" y="49"/>
                </a:cxn>
                <a:cxn ang="0">
                  <a:pos x="13" y="44"/>
                </a:cxn>
                <a:cxn ang="0">
                  <a:pos x="9" y="40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5" y="35"/>
                </a:cxn>
                <a:cxn ang="0">
                  <a:pos x="5" y="31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5" y="22"/>
                </a:cxn>
                <a:cxn ang="0">
                  <a:pos x="5" y="17"/>
                </a:cxn>
                <a:cxn ang="0">
                  <a:pos x="9" y="17"/>
                </a:cxn>
                <a:cxn ang="0">
                  <a:pos x="9" y="13"/>
                </a:cxn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4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27" y="0"/>
                </a:cxn>
                <a:cxn ang="0">
                  <a:pos x="31" y="9"/>
                </a:cxn>
                <a:cxn ang="0">
                  <a:pos x="31" y="17"/>
                </a:cxn>
                <a:cxn ang="0">
                  <a:pos x="40" y="26"/>
                </a:cxn>
                <a:cxn ang="0">
                  <a:pos x="49" y="31"/>
                </a:cxn>
                <a:cxn ang="0">
                  <a:pos x="54" y="31"/>
                </a:cxn>
                <a:cxn ang="0">
                  <a:pos x="54" y="35"/>
                </a:cxn>
                <a:cxn ang="0">
                  <a:pos x="58" y="35"/>
                </a:cxn>
                <a:cxn ang="0">
                  <a:pos x="54" y="53"/>
                </a:cxn>
                <a:cxn ang="0">
                  <a:pos x="67" y="62"/>
                </a:cxn>
                <a:cxn ang="0">
                  <a:pos x="67" y="67"/>
                </a:cxn>
                <a:cxn ang="0">
                  <a:pos x="58" y="71"/>
                </a:cxn>
                <a:cxn ang="0">
                  <a:pos x="58" y="80"/>
                </a:cxn>
                <a:cxn ang="0">
                  <a:pos x="54" y="76"/>
                </a:cxn>
                <a:cxn ang="0">
                  <a:pos x="40" y="80"/>
                </a:cxn>
                <a:cxn ang="0">
                  <a:pos x="40" y="80"/>
                </a:cxn>
                <a:cxn ang="0">
                  <a:pos x="31" y="84"/>
                </a:cxn>
                <a:cxn ang="0">
                  <a:pos x="27" y="84"/>
                </a:cxn>
                <a:cxn ang="0">
                  <a:pos x="27" y="76"/>
                </a:cxn>
                <a:cxn ang="0">
                  <a:pos x="18" y="71"/>
                </a:cxn>
                <a:cxn ang="0">
                  <a:pos x="13" y="84"/>
                </a:cxn>
                <a:cxn ang="0">
                  <a:pos x="9" y="84"/>
                </a:cxn>
                <a:cxn ang="0">
                  <a:pos x="0" y="71"/>
                </a:cxn>
                <a:cxn ang="0">
                  <a:pos x="0" y="71"/>
                </a:cxn>
                <a:cxn ang="0">
                  <a:pos x="0" y="67"/>
                </a:cxn>
              </a:cxnLst>
              <a:rect l="0" t="0" r="r" b="b"/>
              <a:pathLst>
                <a:path w="67" h="84">
                  <a:moveTo>
                    <a:pt x="0" y="67"/>
                  </a:moveTo>
                  <a:lnTo>
                    <a:pt x="0" y="67"/>
                  </a:lnTo>
                  <a:lnTo>
                    <a:pt x="0" y="67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9"/>
                  </a:lnTo>
                  <a:lnTo>
                    <a:pt x="13" y="44"/>
                  </a:lnTo>
                  <a:lnTo>
                    <a:pt x="9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5" y="35"/>
                  </a:lnTo>
                  <a:lnTo>
                    <a:pt x="5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13" y="0"/>
                  </a:lnTo>
                  <a:lnTo>
                    <a:pt x="27" y="0"/>
                  </a:lnTo>
                  <a:lnTo>
                    <a:pt x="31" y="9"/>
                  </a:lnTo>
                  <a:lnTo>
                    <a:pt x="31" y="17"/>
                  </a:lnTo>
                  <a:lnTo>
                    <a:pt x="40" y="26"/>
                  </a:lnTo>
                  <a:lnTo>
                    <a:pt x="49" y="31"/>
                  </a:lnTo>
                  <a:lnTo>
                    <a:pt x="54" y="31"/>
                  </a:lnTo>
                  <a:lnTo>
                    <a:pt x="54" y="35"/>
                  </a:lnTo>
                  <a:lnTo>
                    <a:pt x="58" y="35"/>
                  </a:lnTo>
                  <a:lnTo>
                    <a:pt x="54" y="53"/>
                  </a:lnTo>
                  <a:lnTo>
                    <a:pt x="67" y="62"/>
                  </a:lnTo>
                  <a:lnTo>
                    <a:pt x="67" y="67"/>
                  </a:lnTo>
                  <a:lnTo>
                    <a:pt x="58" y="71"/>
                  </a:lnTo>
                  <a:lnTo>
                    <a:pt x="58" y="80"/>
                  </a:lnTo>
                  <a:lnTo>
                    <a:pt x="54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1" y="84"/>
                  </a:lnTo>
                  <a:lnTo>
                    <a:pt x="27" y="84"/>
                  </a:lnTo>
                  <a:lnTo>
                    <a:pt x="27" y="76"/>
                  </a:lnTo>
                  <a:lnTo>
                    <a:pt x="18" y="71"/>
                  </a:lnTo>
                  <a:lnTo>
                    <a:pt x="13" y="84"/>
                  </a:lnTo>
                  <a:lnTo>
                    <a:pt x="9" y="84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Freeform 41">
              <a:extLst>
                <a:ext uri="{FF2B5EF4-FFF2-40B4-BE49-F238E27FC236}">
                  <a16:creationId xmlns:a16="http://schemas.microsoft.com/office/drawing/2014/main" xmlns="" id="{32F41795-A9F7-4FD0-8AF8-62CBE55DC5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027450" y="3981894"/>
              <a:ext cx="42972" cy="429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13"/>
                </a:cxn>
                <a:cxn ang="0">
                  <a:pos x="13" y="13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lnTo>
                    <a:pt x="0" y="0"/>
                  </a:lnTo>
                  <a:lnTo>
                    <a:pt x="9" y="13"/>
                  </a:lnTo>
                  <a:lnTo>
                    <a:pt x="13" y="13"/>
                  </a:lnTo>
                </a:path>
              </a:pathLst>
            </a:custGeom>
            <a:solidFill>
              <a:srgbClr val="47739C"/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3" name="Text Placeholder 5">
            <a:extLst>
              <a:ext uri="{FF2B5EF4-FFF2-40B4-BE49-F238E27FC236}">
                <a16:creationId xmlns:a16="http://schemas.microsoft.com/office/drawing/2014/main" xmlns="" id="{4BA8BC6D-17C1-4578-98F4-AEEED11DB6F3}"/>
              </a:ext>
            </a:extLst>
          </p:cNvPr>
          <p:cNvSpPr txBox="1">
            <a:spLocks/>
          </p:cNvSpPr>
          <p:nvPr/>
        </p:nvSpPr>
        <p:spPr>
          <a:xfrm>
            <a:off x="611400" y="1649291"/>
            <a:ext cx="3601700" cy="17835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808" indent="-285808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108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162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216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50270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20324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90378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432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30486" indent="-216044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08" marR="0" lvl="0" indent="-285808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40 locations</a:t>
            </a:r>
          </a:p>
          <a:p>
            <a:pPr marL="285808" marR="0" lvl="0" indent="-285808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Established in Italy in 1964</a:t>
            </a:r>
          </a:p>
          <a:p>
            <a:pPr marL="285808" marR="0" lvl="0" indent="-285808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Head Office in Milan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(NEW!)</a:t>
            </a:r>
          </a:p>
          <a:p>
            <a:pPr marL="285808" marR="0" lvl="0" indent="-285808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Employees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3,000</a:t>
            </a:r>
          </a:p>
          <a:p>
            <a:pPr marL="285808" marR="0" lvl="0" indent="-285808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Warehousing Space ~ 600,000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sqm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0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 bwMode="auto">
          <a:xfrm>
            <a:off x="181127" y="1314620"/>
            <a:ext cx="8640932" cy="40324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061419" y="1602652"/>
            <a:ext cx="2736303" cy="936104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solidFill>
                  <a:srgbClr val="002B55"/>
                </a:solidFill>
                <a:latin typeface="Corbel" panose="020B0503020204020204" pitchFamily="34" charset="0"/>
              </a:rPr>
              <a:t>November </a:t>
            </a:r>
            <a:r>
              <a:rPr lang="en-US" sz="1400" b="1" u="sng" dirty="0">
                <a:solidFill>
                  <a:srgbClr val="002B55"/>
                </a:solidFill>
                <a:latin typeface="Corbel" panose="020B0503020204020204" pitchFamily="34" charset="0"/>
              </a:rPr>
              <a:t>2018</a:t>
            </a:r>
            <a:r>
              <a:rPr lang="en-US" sz="1400" dirty="0">
                <a:solidFill>
                  <a:srgbClr val="002B55"/>
                </a:solidFill>
                <a:latin typeface="Corbel" panose="020B0503020204020204" pitchFamily="34" charset="0"/>
              </a:rPr>
              <a:t>: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sz="1400" dirty="0" smtClean="0">
                <a:solidFill>
                  <a:srgbClr val="002B55"/>
                </a:solidFill>
                <a:latin typeface="Corbel" panose="020B0503020204020204" pitchFamily="34" charset="0"/>
              </a:rPr>
              <a:t>Kuehne + Nagel Italy inaugurates the </a:t>
            </a:r>
            <a:r>
              <a:rPr lang="en-US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new </a:t>
            </a:r>
            <a:r>
              <a:rPr lang="en-US" sz="1400" b="1" dirty="0" err="1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italian</a:t>
            </a:r>
            <a:r>
              <a:rPr lang="en-US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headquarters</a:t>
            </a:r>
            <a:r>
              <a:rPr lang="en-US" sz="1400" dirty="0" smtClean="0">
                <a:solidFill>
                  <a:srgbClr val="56B7E9"/>
                </a:solidFill>
                <a:latin typeface="Corbel" panose="020B0503020204020204" pitchFamily="34" charset="0"/>
              </a:rPr>
              <a:t/>
            </a:r>
            <a:br>
              <a:rPr lang="en-US" sz="1400" dirty="0" smtClean="0">
                <a:solidFill>
                  <a:srgbClr val="56B7E9"/>
                </a:solidFill>
                <a:latin typeface="Corbel" panose="020B0503020204020204" pitchFamily="34" charset="0"/>
              </a:rPr>
            </a:br>
            <a:r>
              <a:rPr lang="en-US" sz="1400" dirty="0" smtClean="0">
                <a:solidFill>
                  <a:srgbClr val="002B55"/>
                </a:solidFill>
                <a:latin typeface="Corbel" panose="020B0503020204020204" pitchFamily="34" charset="0"/>
              </a:rPr>
              <a:t>Now Airfreight, Overland and Contract Logistics are located together in the new office in Milan, at via </a:t>
            </a:r>
            <a:r>
              <a:rPr lang="en-US" sz="1400" dirty="0" err="1" smtClean="0">
                <a:solidFill>
                  <a:srgbClr val="002B55"/>
                </a:solidFill>
                <a:latin typeface="Corbel" panose="020B0503020204020204" pitchFamily="34" charset="0"/>
              </a:rPr>
              <a:t>Quintiliano</a:t>
            </a:r>
            <a:r>
              <a:rPr lang="en-US" sz="1400" dirty="0" smtClean="0">
                <a:solidFill>
                  <a:srgbClr val="002B55"/>
                </a:solidFill>
                <a:latin typeface="Corbel" panose="020B0503020204020204" pitchFamily="34" charset="0"/>
              </a:rPr>
              <a:t> 49 </a:t>
            </a:r>
            <a:endParaRPr lang="en-US" sz="1400" dirty="0">
              <a:solidFill>
                <a:srgbClr val="002B55"/>
              </a:solidFill>
              <a:latin typeface="Corbel" panose="020B0503020204020204" pitchFamily="34" charset="0"/>
            </a:endParaRPr>
          </a:p>
        </p:txBody>
      </p:sp>
      <p:cxnSp>
        <p:nvCxnSpPr>
          <p:cNvPr id="39" name="Connettore 1 38"/>
          <p:cNvCxnSpPr/>
          <p:nvPr/>
        </p:nvCxnSpPr>
        <p:spPr bwMode="auto">
          <a:xfrm>
            <a:off x="2891826" y="1397233"/>
            <a:ext cx="0" cy="412985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2" cstate="print"/>
          <a:srcRect l="13717" t="17121" r="20506" b="14394"/>
          <a:stretch>
            <a:fillRect/>
          </a:stretch>
        </p:blipFill>
        <p:spPr bwMode="auto">
          <a:xfrm>
            <a:off x="5869731" y="1674660"/>
            <a:ext cx="2880320" cy="168604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66" r="21018" b="26040"/>
          <a:stretch>
            <a:fillRect/>
          </a:stretch>
        </p:blipFill>
        <p:spPr bwMode="auto">
          <a:xfrm>
            <a:off x="7237883" y="2610764"/>
            <a:ext cx="165021" cy="15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4"/>
          <a:srcRect l="18591" t="34705" r="48468" b="26905"/>
          <a:stretch>
            <a:fillRect/>
          </a:stretch>
        </p:blipFill>
        <p:spPr bwMode="auto">
          <a:xfrm>
            <a:off x="5969724" y="3546867"/>
            <a:ext cx="2772000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5"/>
          <a:srcRect l="18877" t="34732" r="48394" b="28125"/>
          <a:stretch>
            <a:fillRect/>
          </a:stretch>
        </p:blipFill>
        <p:spPr bwMode="auto">
          <a:xfrm>
            <a:off x="2943852" y="3546867"/>
            <a:ext cx="2952000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xmlns="" id="{2661CF09-9FE9-4035-8F3C-C8C0AE06A808}"/>
              </a:ext>
            </a:extLst>
          </p:cNvPr>
          <p:cNvSpPr txBox="1">
            <a:spLocks/>
          </p:cNvSpPr>
          <p:nvPr/>
        </p:nvSpPr>
        <p:spPr>
          <a:xfrm>
            <a:off x="593163" y="418708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New Italian Headquarters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49" name="Subtitle 4">
            <a:extLst>
              <a:ext uri="{FF2B5EF4-FFF2-40B4-BE49-F238E27FC236}">
                <a16:creationId xmlns:a16="http://schemas.microsoft.com/office/drawing/2014/main" xmlns="" id="{808ECD3C-8D1C-4952-B91F-63270418EC1C}"/>
              </a:ext>
            </a:extLst>
          </p:cNvPr>
          <p:cNvSpPr txBox="1">
            <a:spLocks/>
          </p:cNvSpPr>
          <p:nvPr/>
        </p:nvSpPr>
        <p:spPr>
          <a:xfrm>
            <a:off x="611029" y="759966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69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93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906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873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842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811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780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74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>
                <a:solidFill>
                  <a:srgbClr val="56B7E9"/>
                </a:solidFill>
                <a:latin typeface="Corbel" panose="020B0503020204020204"/>
              </a:rPr>
              <a:t>Milan (Nov 2018)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8" y="1415136"/>
            <a:ext cx="2651899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7" y="3462161"/>
            <a:ext cx="26574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0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154069" y="1224161"/>
            <a:ext cx="8640960" cy="13575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sp>
        <p:nvSpPr>
          <p:cNvPr id="3" name="Segnaposto contenuto 1"/>
          <p:cNvSpPr txBox="1">
            <a:spLocks/>
          </p:cNvSpPr>
          <p:nvPr/>
        </p:nvSpPr>
        <p:spPr>
          <a:xfrm>
            <a:off x="323556" y="1137785"/>
            <a:ext cx="8229600" cy="4464496"/>
          </a:xfrm>
          <a:prstGeom prst="rect">
            <a:avLst/>
          </a:prstGeom>
        </p:spPr>
        <p:txBody>
          <a:bodyPr vert="horz" lIns="91270" tIns="45652" rIns="91270" bIns="45652" rtlCol="0">
            <a:normAutofit/>
          </a:bodyPr>
          <a:lstStyle/>
          <a:p>
            <a:pPr marL="342322" indent="-342322" defTabSz="912845">
              <a:spcBef>
                <a:spcPct val="20000"/>
              </a:spcBef>
              <a:defRPr/>
            </a:pPr>
            <a:endParaRPr lang="it-IT" sz="3200" dirty="0">
              <a:solidFill>
                <a:prstClr val="black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63888" y="3364450"/>
            <a:ext cx="2088232" cy="707749"/>
          </a:xfrm>
          <a:prstGeom prst="rect">
            <a:avLst/>
          </a:prstGeom>
          <a:noFill/>
        </p:spPr>
        <p:txBody>
          <a:bodyPr wrap="square" lIns="91270" tIns="45652" rIns="91270" bIns="45652" rtlCol="0">
            <a:spAutoFit/>
          </a:bodyPr>
          <a:lstStyle/>
          <a:p>
            <a:r>
              <a:rPr lang="it-IT" sz="4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QSHE +</a:t>
            </a:r>
          </a:p>
        </p:txBody>
      </p:sp>
      <p:sp>
        <p:nvSpPr>
          <p:cNvPr id="5" name="Rettangolo 4"/>
          <p:cNvSpPr/>
          <p:nvPr/>
        </p:nvSpPr>
        <p:spPr bwMode="auto">
          <a:xfrm>
            <a:off x="181127" y="2754751"/>
            <a:ext cx="8640960" cy="13575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144735" y="4375877"/>
            <a:ext cx="8640960" cy="122640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2891826" y="1240142"/>
            <a:ext cx="0" cy="412985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/>
          <a:srcRect l="57459" t="19142" r="9105" b="50119"/>
          <a:stretch/>
        </p:blipFill>
        <p:spPr>
          <a:xfrm>
            <a:off x="216715" y="4395203"/>
            <a:ext cx="2520280" cy="900079"/>
          </a:xfrm>
          <a:prstGeom prst="rect">
            <a:avLst/>
          </a:prstGeom>
          <a:effectLst>
            <a:glow rad="101600">
              <a:sysClr val="window" lastClr="FFFFFF">
                <a:alpha val="40000"/>
              </a:sysClr>
            </a:glow>
            <a:softEdge rad="1270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/>
          <a:srcRect l="61336" t="24210" r="7921" b="31915"/>
          <a:stretch/>
        </p:blipFill>
        <p:spPr>
          <a:xfrm>
            <a:off x="325115" y="2804262"/>
            <a:ext cx="2260296" cy="1246658"/>
          </a:xfrm>
          <a:prstGeom prst="rect">
            <a:avLst/>
          </a:prstGeom>
          <a:effectLst>
            <a:glow rad="101600">
              <a:sysClr val="window" lastClr="FFFFFF">
                <a:alpha val="40000"/>
              </a:sysClr>
            </a:glow>
            <a:softEdge rad="1270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4195" r="64625" b="44444"/>
          <a:stretch/>
        </p:blipFill>
        <p:spPr bwMode="auto">
          <a:xfrm>
            <a:off x="370093" y="1409837"/>
            <a:ext cx="959278" cy="734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9973" r="43375" b="10889"/>
          <a:stretch/>
        </p:blipFill>
        <p:spPr bwMode="auto">
          <a:xfrm>
            <a:off x="1378205" y="1265821"/>
            <a:ext cx="1152128" cy="123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C:\Users\tommaso.olivieri\Desktop\logo\Roche_Logo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777" y="4694608"/>
            <a:ext cx="665009" cy="360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asellaDiTesto 12"/>
          <p:cNvSpPr txBox="1"/>
          <p:nvPr/>
        </p:nvSpPr>
        <p:spPr>
          <a:xfrm>
            <a:off x="2890373" y="1357570"/>
            <a:ext cx="5418326" cy="936104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2B55"/>
                </a:solidFill>
              </a:rPr>
              <a:t>October 2017: </a:t>
            </a:r>
            <a:r>
              <a:rPr lang="en-US" sz="1400" dirty="0" smtClean="0">
                <a:solidFill>
                  <a:srgbClr val="002B55"/>
                </a:solidFill>
              </a:rPr>
              <a:t>Kuehne + Nagel </a:t>
            </a:r>
            <a:r>
              <a:rPr lang="en-US" sz="1400" dirty="0">
                <a:solidFill>
                  <a:srgbClr val="002B55"/>
                </a:solidFill>
              </a:rPr>
              <a:t>Italy </a:t>
            </a:r>
            <a:r>
              <a:rPr lang="en-US" sz="1400" b="1" dirty="0">
                <a:solidFill>
                  <a:srgbClr val="002B55"/>
                </a:solidFill>
              </a:rPr>
              <a:t>won</a:t>
            </a:r>
            <a:r>
              <a:rPr lang="en-US" sz="1400" dirty="0">
                <a:solidFill>
                  <a:srgbClr val="002B55"/>
                </a:solidFill>
              </a:rPr>
              <a:t> the 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Logistics Award  of the Year </a:t>
            </a:r>
            <a:r>
              <a:rPr lang="en-US" sz="1400" dirty="0">
                <a:solidFill>
                  <a:srgbClr val="002B55"/>
                </a:solidFill>
              </a:rPr>
              <a:t>assigned by </a:t>
            </a:r>
            <a:r>
              <a:rPr lang="en-US" sz="1400" b="1" dirty="0" err="1">
                <a:solidFill>
                  <a:srgbClr val="002B55"/>
                </a:solidFill>
              </a:rPr>
              <a:t>Assologistica</a:t>
            </a:r>
            <a:r>
              <a:rPr lang="en-US" sz="1400" dirty="0">
                <a:solidFill>
                  <a:srgbClr val="002B55"/>
                </a:solidFill>
              </a:rPr>
              <a:t>  in joint with </a:t>
            </a:r>
            <a:r>
              <a:rPr lang="en-US" sz="1400" b="1" dirty="0">
                <a:solidFill>
                  <a:srgbClr val="002B55"/>
                </a:solidFill>
              </a:rPr>
              <a:t>Roche </a:t>
            </a:r>
            <a:r>
              <a:rPr lang="en-US" sz="1400" b="1" dirty="0" err="1">
                <a:solidFill>
                  <a:srgbClr val="002B55"/>
                </a:solidFill>
              </a:rPr>
              <a:t>Diabets</a:t>
            </a:r>
            <a:r>
              <a:rPr lang="en-US" sz="1400" b="1" dirty="0">
                <a:solidFill>
                  <a:srgbClr val="002B55"/>
                </a:solidFill>
              </a:rPr>
              <a:t> Care</a:t>
            </a:r>
            <a:r>
              <a:rPr lang="en-US" sz="1400" dirty="0">
                <a:solidFill>
                  <a:srgbClr val="002B55"/>
                </a:solidFill>
              </a:rPr>
              <a:t> focus on   </a:t>
            </a:r>
            <a:r>
              <a:rPr lang="en-US" sz="1400" b="1" dirty="0">
                <a:solidFill>
                  <a:srgbClr val="002B55"/>
                </a:solidFill>
              </a:rPr>
              <a:t>«Innovation Section» </a:t>
            </a:r>
            <a:r>
              <a:rPr lang="en-US" sz="1400" dirty="0">
                <a:solidFill>
                  <a:srgbClr val="002B55"/>
                </a:solidFill>
              </a:rPr>
              <a:t>due to the introduction of CO.BOT  to manage the labelling processes in automatic way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03" y="5167950"/>
            <a:ext cx="1062241" cy="35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4485" y="3844388"/>
            <a:ext cx="1067950" cy="20653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974918" y="4430409"/>
            <a:ext cx="5346318" cy="1368152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2B55"/>
                </a:solidFill>
              </a:rPr>
              <a:t>February 2018 </a:t>
            </a:r>
            <a:r>
              <a:rPr lang="it-IT" sz="1400" b="1" u="sng" dirty="0">
                <a:solidFill>
                  <a:srgbClr val="002B55"/>
                </a:solidFill>
              </a:rPr>
              <a:t>: 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Kuehne + Nagel 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Warehouse in Bari </a:t>
            </a:r>
            <a:r>
              <a:rPr lang="en-US" sz="1400" dirty="0">
                <a:solidFill>
                  <a:srgbClr val="002B55"/>
                </a:solidFill>
              </a:rPr>
              <a:t>implemented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>
                <a:solidFill>
                  <a:srgbClr val="002B55"/>
                </a:solidFill>
              </a:rPr>
              <a:t>for Magna &amp; </a:t>
            </a:r>
            <a:r>
              <a:rPr lang="en-US" sz="1400" b="1" dirty="0" err="1">
                <a:solidFill>
                  <a:srgbClr val="002B55"/>
                </a:solidFill>
              </a:rPr>
              <a:t>Getrag</a:t>
            </a:r>
            <a:r>
              <a:rPr lang="en-US" sz="1400" b="1" dirty="0">
                <a:solidFill>
                  <a:srgbClr val="002B55"/>
                </a:solidFill>
              </a:rPr>
              <a:t>; </a:t>
            </a:r>
            <a:r>
              <a:rPr lang="en-US" sz="1400" dirty="0" smtClean="0">
                <a:solidFill>
                  <a:srgbClr val="002B55"/>
                </a:solidFill>
              </a:rPr>
              <a:t>Kuehne + Nagel </a:t>
            </a:r>
            <a:r>
              <a:rPr lang="en-US" sz="1400" dirty="0">
                <a:solidFill>
                  <a:srgbClr val="002B55"/>
                </a:solidFill>
              </a:rPr>
              <a:t>is operating «in house» providing line feeding &amp; warehouse management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2B55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B55"/>
                </a:solidFill>
              </a:rPr>
              <a:t>Warehouse of 10.000 </a:t>
            </a:r>
            <a:r>
              <a:rPr lang="en-US" sz="1400" dirty="0" err="1">
                <a:solidFill>
                  <a:srgbClr val="002B55"/>
                </a:solidFill>
              </a:rPr>
              <a:t>sqm</a:t>
            </a:r>
            <a:r>
              <a:rPr lang="en-US" sz="1400" dirty="0">
                <a:solidFill>
                  <a:srgbClr val="002B55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>
                <a:solidFill>
                  <a:srgbClr val="002B55"/>
                </a:solidFill>
              </a:rPr>
              <a:t> </a:t>
            </a:r>
            <a:endParaRPr lang="it-IT" sz="1400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rgbClr val="002B55"/>
              </a:solidFill>
            </a:endParaRPr>
          </a:p>
          <a:p>
            <a:pPr marL="285274" indent="-28527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002B55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989434" y="2930637"/>
            <a:ext cx="5688632" cy="1048283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2B55"/>
                </a:solidFill>
              </a:rPr>
              <a:t>January 2018: </a:t>
            </a:r>
            <a:r>
              <a:rPr lang="en-US" sz="1400" dirty="0">
                <a:solidFill>
                  <a:srgbClr val="002B55"/>
                </a:solidFill>
              </a:rPr>
              <a:t>start-up of the 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Gloabl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spare parts Warehouse </a:t>
            </a:r>
            <a:r>
              <a:rPr lang="en-US" sz="1400" dirty="0">
                <a:solidFill>
                  <a:srgbClr val="002B55"/>
                </a:solidFill>
              </a:rPr>
              <a:t>implemented for </a:t>
            </a:r>
            <a:r>
              <a:rPr lang="en-US" sz="1400" b="1" dirty="0">
                <a:solidFill>
                  <a:srgbClr val="002B55"/>
                </a:solidFill>
              </a:rPr>
              <a:t>Leonardo Aircraft Division </a:t>
            </a:r>
            <a:r>
              <a:rPr lang="en-US" sz="1400" dirty="0">
                <a:solidFill>
                  <a:srgbClr val="002B55"/>
                </a:solidFill>
              </a:rPr>
              <a:t>close to 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Malpensa Airport</a:t>
            </a:r>
            <a:endParaRPr lang="en-US" sz="1400" dirty="0">
              <a:solidFill>
                <a:srgbClr val="002B55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2B55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B55"/>
                </a:solidFill>
              </a:rPr>
              <a:t>Warehouse of 10.000 </a:t>
            </a:r>
            <a:r>
              <a:rPr lang="en-US" sz="1400" dirty="0" err="1">
                <a:solidFill>
                  <a:srgbClr val="002B55"/>
                </a:solidFill>
              </a:rPr>
              <a:t>sqm</a:t>
            </a:r>
            <a:r>
              <a:rPr lang="en-US" sz="1400" dirty="0">
                <a:solidFill>
                  <a:srgbClr val="002B55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2B55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2661CF09-9FE9-4035-8F3C-C8C0AE06A808}"/>
              </a:ext>
            </a:extLst>
          </p:cNvPr>
          <p:cNvSpPr txBox="1">
            <a:spLocks/>
          </p:cNvSpPr>
          <p:nvPr/>
        </p:nvSpPr>
        <p:spPr>
          <a:xfrm>
            <a:off x="593163" y="418708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Italy Milestones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xmlns="" id="{808ECD3C-8D1C-4952-B91F-63270418EC1C}"/>
              </a:ext>
            </a:extLst>
          </p:cNvPr>
          <p:cNvSpPr txBox="1">
            <a:spLocks/>
          </p:cNvSpPr>
          <p:nvPr/>
        </p:nvSpPr>
        <p:spPr>
          <a:xfrm>
            <a:off x="611029" y="759966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69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93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906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873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842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811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780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74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>
                <a:solidFill>
                  <a:srgbClr val="56B7E9"/>
                </a:solidFill>
                <a:latin typeface="Corbel" panose="020B0503020204020204"/>
              </a:rPr>
              <a:t>Cases of success (last 14 months)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8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181099" y="1134170"/>
            <a:ext cx="8640960" cy="13575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sp>
        <p:nvSpPr>
          <p:cNvPr id="3" name="Segnaposto contenuto 1"/>
          <p:cNvSpPr txBox="1">
            <a:spLocks/>
          </p:cNvSpPr>
          <p:nvPr/>
        </p:nvSpPr>
        <p:spPr>
          <a:xfrm>
            <a:off x="323556" y="1248058"/>
            <a:ext cx="8229600" cy="4464496"/>
          </a:xfrm>
          <a:prstGeom prst="rect">
            <a:avLst/>
          </a:prstGeom>
        </p:spPr>
        <p:txBody>
          <a:bodyPr vert="horz" lIns="91270" tIns="45652" rIns="91270" bIns="45652" rtlCol="0">
            <a:normAutofit/>
          </a:bodyPr>
          <a:lstStyle/>
          <a:p>
            <a:pPr marL="342322" indent="-342322" defTabSz="912845">
              <a:spcBef>
                <a:spcPct val="20000"/>
              </a:spcBef>
              <a:defRPr/>
            </a:pPr>
            <a:endParaRPr lang="it-IT" sz="3200" dirty="0">
              <a:solidFill>
                <a:prstClr val="black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17398" y="1339571"/>
            <a:ext cx="5418326" cy="936104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solidFill>
                  <a:srgbClr val="002B55"/>
                </a:solidFill>
              </a:rPr>
              <a:t>April </a:t>
            </a:r>
            <a:r>
              <a:rPr lang="en-US" sz="1400" b="1" u="sng" dirty="0">
                <a:solidFill>
                  <a:srgbClr val="002B55"/>
                </a:solidFill>
              </a:rPr>
              <a:t>2018</a:t>
            </a:r>
            <a:r>
              <a:rPr lang="en-US" sz="1400" dirty="0">
                <a:solidFill>
                  <a:srgbClr val="002B55"/>
                </a:solidFill>
              </a:rPr>
              <a:t>: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srgbClr val="002B55"/>
                </a:solidFill>
              </a:rPr>
              <a:t>Kuehne + Nagel Italy integrates the services provided to Sephora with the management of the </a:t>
            </a:r>
            <a:r>
              <a:rPr lang="en-US" sz="1400" b="1" dirty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e-commerce</a:t>
            </a:r>
            <a:r>
              <a:rPr lang="en-US" sz="1400" dirty="0" smtClean="0">
                <a:solidFill>
                  <a:srgbClr val="002B55"/>
                </a:solidFill>
              </a:rPr>
              <a:t> warehouse (</a:t>
            </a:r>
            <a:r>
              <a:rPr lang="en-US" sz="1400" b="1" dirty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Sephora </a:t>
            </a:r>
            <a:r>
              <a:rPr lang="en-US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e-store</a:t>
            </a:r>
            <a:r>
              <a:rPr lang="en-US" sz="1400" dirty="0" smtClean="0">
                <a:solidFill>
                  <a:srgbClr val="002B55"/>
                </a:solidFill>
              </a:rPr>
              <a:t>)</a:t>
            </a:r>
            <a:endParaRPr lang="en-US" sz="1400" dirty="0">
              <a:solidFill>
                <a:srgbClr val="002B55"/>
              </a:solidFill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181127" y="2780738"/>
            <a:ext cx="8640960" cy="13575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917426" y="2986139"/>
            <a:ext cx="5418326" cy="936104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2B55"/>
                </a:solidFill>
              </a:rPr>
              <a:t>June 2018</a:t>
            </a:r>
            <a:r>
              <a:rPr lang="en-US" sz="1400" dirty="0">
                <a:solidFill>
                  <a:srgbClr val="002B55"/>
                </a:solidFill>
              </a:rPr>
              <a:t>: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srgbClr val="002B55"/>
                </a:solidFill>
              </a:rPr>
              <a:t>Kuehne + Nagel </a:t>
            </a:r>
            <a:r>
              <a:rPr lang="en-US" sz="1400" dirty="0">
                <a:solidFill>
                  <a:srgbClr val="002B55"/>
                </a:solidFill>
              </a:rPr>
              <a:t>Italy start to provide the </a:t>
            </a:r>
            <a:r>
              <a:rPr lang="en-US" sz="1400" b="1" dirty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Food service </a:t>
            </a:r>
            <a:r>
              <a:rPr lang="en-US" sz="1400" dirty="0">
                <a:solidFill>
                  <a:srgbClr val="002B55"/>
                </a:solidFill>
              </a:rPr>
              <a:t>to </a:t>
            </a:r>
            <a:r>
              <a:rPr lang="en-US" sz="1400" dirty="0" err="1">
                <a:solidFill>
                  <a:srgbClr val="002B55"/>
                </a:solidFill>
              </a:rPr>
              <a:t>Percassi</a:t>
            </a:r>
            <a:r>
              <a:rPr lang="en-US" sz="1400" dirty="0">
                <a:solidFill>
                  <a:srgbClr val="002B55"/>
                </a:solidFill>
              </a:rPr>
              <a:t> and Siren Coffee referring to the food market sector. </a:t>
            </a:r>
            <a:endParaRPr lang="en-US" sz="1400" dirty="0" smtClean="0">
              <a:solidFill>
                <a:srgbClr val="002B55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2B55"/>
                </a:solidFill>
              </a:rPr>
              <a:t>Kuehne + Nagel </a:t>
            </a:r>
            <a:r>
              <a:rPr lang="en-US" sz="1400" dirty="0">
                <a:solidFill>
                  <a:srgbClr val="002B55"/>
                </a:solidFill>
              </a:rPr>
              <a:t>provides the warehouse activities and the milk-run distribution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6" y="2780735"/>
            <a:ext cx="2277409" cy="1267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32" y="3903873"/>
            <a:ext cx="888036" cy="2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r="11933" b="38679"/>
          <a:stretch/>
        </p:blipFill>
        <p:spPr bwMode="auto">
          <a:xfrm>
            <a:off x="645099" y="1213516"/>
            <a:ext cx="1781445" cy="113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53" y="2275674"/>
            <a:ext cx="1201737" cy="21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ttore 1 11"/>
          <p:cNvCxnSpPr/>
          <p:nvPr/>
        </p:nvCxnSpPr>
        <p:spPr bwMode="auto">
          <a:xfrm>
            <a:off x="2891826" y="1395986"/>
            <a:ext cx="0" cy="412985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ttangolo 14"/>
          <p:cNvSpPr/>
          <p:nvPr/>
        </p:nvSpPr>
        <p:spPr bwMode="auto">
          <a:xfrm>
            <a:off x="2917403" y="4545408"/>
            <a:ext cx="5904656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917403" y="4787544"/>
            <a:ext cx="5418326" cy="936104"/>
          </a:xfrm>
          <a:prstGeom prst="rect">
            <a:avLst/>
          </a:prstGeom>
          <a:noFill/>
        </p:spPr>
        <p:txBody>
          <a:bodyPr wrap="square" lIns="91270" tIns="45652" rIns="91270" bIns="45652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solidFill>
                  <a:srgbClr val="002B55"/>
                </a:solidFill>
              </a:rPr>
              <a:t>October </a:t>
            </a:r>
            <a:r>
              <a:rPr lang="en-US" sz="1400" b="1" u="sng" dirty="0">
                <a:solidFill>
                  <a:srgbClr val="002B55"/>
                </a:solidFill>
              </a:rPr>
              <a:t>2018</a:t>
            </a:r>
            <a:r>
              <a:rPr lang="en-US" sz="1400" dirty="0">
                <a:solidFill>
                  <a:srgbClr val="002B55"/>
                </a:solidFill>
              </a:rPr>
              <a:t>:</a:t>
            </a: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srgbClr val="002B55"/>
                </a:solidFill>
              </a:rPr>
              <a:t>Kuehne + Nagel Italy </a:t>
            </a:r>
            <a:r>
              <a:rPr lang="en-US" sz="1400" b="1" dirty="0" smtClean="0">
                <a:solidFill>
                  <a:srgbClr val="002B55"/>
                </a:solidFill>
              </a:rPr>
              <a:t>won</a:t>
            </a:r>
            <a:r>
              <a:rPr lang="en-US" sz="1400" dirty="0" smtClean="0">
                <a:solidFill>
                  <a:srgbClr val="002B55"/>
                </a:solidFill>
              </a:rPr>
              <a:t> the </a:t>
            </a:r>
            <a:r>
              <a:rPr lang="en-US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Logistics Award  of the Year</a:t>
            </a:r>
            <a:r>
              <a:rPr lang="en-US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srgbClr val="002B55"/>
                </a:solidFill>
              </a:rPr>
              <a:t>assigned by </a:t>
            </a:r>
            <a:r>
              <a:rPr lang="en-US" sz="1400" b="1" dirty="0" err="1" smtClean="0">
                <a:solidFill>
                  <a:srgbClr val="002B55"/>
                </a:solidFill>
              </a:rPr>
              <a:t>Assologistica</a:t>
            </a:r>
            <a:r>
              <a:rPr lang="en-US" sz="1400" dirty="0" smtClean="0">
                <a:solidFill>
                  <a:srgbClr val="002B55"/>
                </a:solidFill>
              </a:rPr>
              <a:t>  in joint with </a:t>
            </a:r>
            <a:r>
              <a:rPr lang="en-US" sz="1400" b="1" dirty="0" smtClean="0">
                <a:solidFill>
                  <a:srgbClr val="002B55"/>
                </a:solidFill>
              </a:rPr>
              <a:t>Leonardo </a:t>
            </a:r>
            <a:r>
              <a:rPr lang="en-US" sz="1400" dirty="0" smtClean="0">
                <a:solidFill>
                  <a:srgbClr val="002B55"/>
                </a:solidFill>
              </a:rPr>
              <a:t>focus on   </a:t>
            </a:r>
            <a:r>
              <a:rPr lang="en-US" sz="1400" b="1" dirty="0" smtClean="0">
                <a:solidFill>
                  <a:srgbClr val="002B55"/>
                </a:solidFill>
              </a:rPr>
              <a:t>«</a:t>
            </a:r>
            <a:r>
              <a:rPr lang="en-US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Approach in the </a:t>
            </a:r>
            <a:r>
              <a:rPr lang="it-IT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</a:t>
            </a:r>
            <a:r>
              <a:rPr lang="it-IT" sz="1400" b="1" dirty="0" err="1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Internationalization</a:t>
            </a:r>
            <a:r>
              <a:rPr lang="it-IT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dirty="0" err="1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r>
              <a:rPr lang="en-US" sz="1400" b="1" dirty="0" smtClean="0">
                <a:solidFill>
                  <a:srgbClr val="56B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002B55"/>
                </a:solidFill>
              </a:rPr>
              <a:t>» </a:t>
            </a:r>
            <a:endParaRPr lang="en-US" sz="1400" dirty="0">
              <a:solidFill>
                <a:srgbClr val="002B55"/>
              </a:solidFill>
            </a:endParaRPr>
          </a:p>
        </p:txBody>
      </p:sp>
      <p:sp>
        <p:nvSpPr>
          <p:cNvPr id="17" name="Rettangolo 16"/>
          <p:cNvSpPr/>
          <p:nvPr/>
        </p:nvSpPr>
        <p:spPr bwMode="auto">
          <a:xfrm>
            <a:off x="181099" y="4545408"/>
            <a:ext cx="2700000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0" tIns="45652" rIns="91270" bIns="45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5924" indent="-1759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56B7E9"/>
              </a:buClr>
              <a:buFont typeface="Arial" pitchFamily="34" charset="0"/>
              <a:buChar char="•"/>
            </a:pPr>
            <a:endParaRPr lang="it-IT" sz="1600" dirty="0" err="1">
              <a:solidFill>
                <a:srgbClr val="002B55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6565" t="10828" r="20305" b="10423"/>
          <a:stretch>
            <a:fillRect/>
          </a:stretch>
        </p:blipFill>
        <p:spPr bwMode="auto">
          <a:xfrm>
            <a:off x="613147" y="4607925"/>
            <a:ext cx="1872208" cy="110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5195" y="2780926"/>
            <a:ext cx="1067950" cy="20653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7" y="162766"/>
            <a:ext cx="66162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661CF09-9FE9-4035-8F3C-C8C0AE06A808}"/>
              </a:ext>
            </a:extLst>
          </p:cNvPr>
          <p:cNvSpPr txBox="1">
            <a:spLocks/>
          </p:cNvSpPr>
          <p:nvPr/>
        </p:nvSpPr>
        <p:spPr>
          <a:xfrm>
            <a:off x="593163" y="418708"/>
            <a:ext cx="7221911" cy="341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Italy Milestones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xmlns="" id="{808ECD3C-8D1C-4952-B91F-63270418EC1C}"/>
              </a:ext>
            </a:extLst>
          </p:cNvPr>
          <p:cNvSpPr txBox="1">
            <a:spLocks/>
          </p:cNvSpPr>
          <p:nvPr/>
        </p:nvSpPr>
        <p:spPr>
          <a:xfrm>
            <a:off x="611029" y="759966"/>
            <a:ext cx="6843508" cy="52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69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93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906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873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842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811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780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748" indent="0" algn="ctr" defTabSz="685938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>
                <a:solidFill>
                  <a:srgbClr val="56B7E9"/>
                </a:solidFill>
                <a:latin typeface="Corbel" panose="020B0503020204020204"/>
              </a:rPr>
              <a:t>Cases of success (last 14 months)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56B7E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2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="" xmlns:a16="http://schemas.microsoft.com/office/drawing/2014/main" id="{5287D631-2B0A-42AE-A6A1-59265DC74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 b="78"/>
          <a:stretch/>
        </p:blipFill>
        <p:spPr>
          <a:xfrm>
            <a:off x="-1" y="0"/>
            <a:ext cx="9147175" cy="5799909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BE7107AD-4B51-4C09-9810-D55ED355AA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04284" y="197344"/>
            <a:ext cx="390472" cy="381657"/>
            <a:chOff x="1905" y="666"/>
            <a:chExt cx="1952" cy="1908"/>
          </a:xfrm>
        </p:grpSpPr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9EE1C507-37FA-4445-A170-AB8443AC9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666"/>
              <a:ext cx="1952" cy="1598"/>
            </a:xfrm>
            <a:custGeom>
              <a:avLst/>
              <a:gdLst>
                <a:gd name="T0" fmla="*/ 101 w 1034"/>
                <a:gd name="T1" fmla="*/ 505 h 846"/>
                <a:gd name="T2" fmla="*/ 200 w 1034"/>
                <a:gd name="T3" fmla="*/ 774 h 846"/>
                <a:gd name="T4" fmla="*/ 136 w 1034"/>
                <a:gd name="T5" fmla="*/ 846 h 846"/>
                <a:gd name="T6" fmla="*/ 0 w 1034"/>
                <a:gd name="T7" fmla="*/ 505 h 846"/>
                <a:gd name="T8" fmla="*/ 517 w 1034"/>
                <a:gd name="T9" fmla="*/ 0 h 846"/>
                <a:gd name="T10" fmla="*/ 1034 w 1034"/>
                <a:gd name="T11" fmla="*/ 505 h 846"/>
                <a:gd name="T12" fmla="*/ 899 w 1034"/>
                <a:gd name="T13" fmla="*/ 846 h 846"/>
                <a:gd name="T14" fmla="*/ 834 w 1034"/>
                <a:gd name="T15" fmla="*/ 774 h 846"/>
                <a:gd name="T16" fmla="*/ 933 w 1034"/>
                <a:gd name="T17" fmla="*/ 505 h 846"/>
                <a:gd name="T18" fmla="*/ 517 w 1034"/>
                <a:gd name="T19" fmla="*/ 89 h 846"/>
                <a:gd name="T20" fmla="*/ 101 w 1034"/>
                <a:gd name="T21" fmla="*/ 50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846">
                  <a:moveTo>
                    <a:pt x="101" y="505"/>
                  </a:moveTo>
                  <a:cubicBezTo>
                    <a:pt x="101" y="607"/>
                    <a:pt x="138" y="701"/>
                    <a:pt x="200" y="774"/>
                  </a:cubicBezTo>
                  <a:cubicBezTo>
                    <a:pt x="136" y="846"/>
                    <a:pt x="136" y="846"/>
                    <a:pt x="136" y="846"/>
                  </a:cubicBezTo>
                  <a:cubicBezTo>
                    <a:pt x="51" y="756"/>
                    <a:pt x="0" y="636"/>
                    <a:pt x="0" y="505"/>
                  </a:cubicBezTo>
                  <a:cubicBezTo>
                    <a:pt x="0" y="226"/>
                    <a:pt x="232" y="0"/>
                    <a:pt x="517" y="0"/>
                  </a:cubicBezTo>
                  <a:cubicBezTo>
                    <a:pt x="803" y="0"/>
                    <a:pt x="1034" y="226"/>
                    <a:pt x="1034" y="505"/>
                  </a:cubicBezTo>
                  <a:cubicBezTo>
                    <a:pt x="1034" y="636"/>
                    <a:pt x="983" y="756"/>
                    <a:pt x="899" y="846"/>
                  </a:cubicBezTo>
                  <a:cubicBezTo>
                    <a:pt x="834" y="774"/>
                    <a:pt x="834" y="774"/>
                    <a:pt x="834" y="774"/>
                  </a:cubicBezTo>
                  <a:cubicBezTo>
                    <a:pt x="896" y="701"/>
                    <a:pt x="933" y="607"/>
                    <a:pt x="933" y="505"/>
                  </a:cubicBezTo>
                  <a:cubicBezTo>
                    <a:pt x="933" y="275"/>
                    <a:pt x="747" y="89"/>
                    <a:pt x="517" y="89"/>
                  </a:cubicBezTo>
                  <a:cubicBezTo>
                    <a:pt x="287" y="89"/>
                    <a:pt x="101" y="275"/>
                    <a:pt x="101" y="505"/>
                  </a:cubicBezTo>
                </a:path>
              </a:pathLst>
            </a:custGeom>
            <a:solidFill>
              <a:srgbClr val="00B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71"/>
              <a:endParaRPr lang="en-GB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="" xmlns:a16="http://schemas.microsoft.com/office/drawing/2014/main" id="{FEF6DF0D-D1D3-4548-AFBD-7764123D9E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3" y="1089"/>
              <a:ext cx="1218" cy="1485"/>
            </a:xfrm>
            <a:custGeom>
              <a:avLst/>
              <a:gdLst>
                <a:gd name="T0" fmla="*/ 191 w 645"/>
                <a:gd name="T1" fmla="*/ 227 h 786"/>
                <a:gd name="T2" fmla="*/ 272 w 645"/>
                <a:gd name="T3" fmla="*/ 227 h 786"/>
                <a:gd name="T4" fmla="*/ 272 w 645"/>
                <a:gd name="T5" fmla="*/ 218 h 786"/>
                <a:gd name="T6" fmla="*/ 205 w 645"/>
                <a:gd name="T7" fmla="*/ 114 h 786"/>
                <a:gd name="T8" fmla="*/ 322 w 645"/>
                <a:gd name="T9" fmla="*/ 0 h 786"/>
                <a:gd name="T10" fmla="*/ 440 w 645"/>
                <a:gd name="T11" fmla="*/ 114 h 786"/>
                <a:gd name="T12" fmla="*/ 373 w 645"/>
                <a:gd name="T13" fmla="*/ 218 h 786"/>
                <a:gd name="T14" fmla="*/ 373 w 645"/>
                <a:gd name="T15" fmla="*/ 227 h 786"/>
                <a:gd name="T16" fmla="*/ 454 w 645"/>
                <a:gd name="T17" fmla="*/ 227 h 786"/>
                <a:gd name="T18" fmla="*/ 454 w 645"/>
                <a:gd name="T19" fmla="*/ 289 h 786"/>
                <a:gd name="T20" fmla="*/ 373 w 645"/>
                <a:gd name="T21" fmla="*/ 289 h 786"/>
                <a:gd name="T22" fmla="*/ 373 w 645"/>
                <a:gd name="T23" fmla="*/ 694 h 786"/>
                <a:gd name="T24" fmla="*/ 584 w 645"/>
                <a:gd name="T25" fmla="*/ 604 h 786"/>
                <a:gd name="T26" fmla="*/ 645 w 645"/>
                <a:gd name="T27" fmla="*/ 675 h 786"/>
                <a:gd name="T28" fmla="*/ 322 w 645"/>
                <a:gd name="T29" fmla="*/ 786 h 786"/>
                <a:gd name="T30" fmla="*/ 0 w 645"/>
                <a:gd name="T31" fmla="*/ 675 h 786"/>
                <a:gd name="T32" fmla="*/ 61 w 645"/>
                <a:gd name="T33" fmla="*/ 604 h 786"/>
                <a:gd name="T34" fmla="*/ 272 w 645"/>
                <a:gd name="T35" fmla="*/ 694 h 786"/>
                <a:gd name="T36" fmla="*/ 272 w 645"/>
                <a:gd name="T37" fmla="*/ 289 h 786"/>
                <a:gd name="T38" fmla="*/ 191 w 645"/>
                <a:gd name="T39" fmla="*/ 289 h 786"/>
                <a:gd name="T40" fmla="*/ 191 w 645"/>
                <a:gd name="T41" fmla="*/ 227 h 786"/>
                <a:gd name="T42" fmla="*/ 277 w 645"/>
                <a:gd name="T43" fmla="*/ 114 h 786"/>
                <a:gd name="T44" fmla="*/ 322 w 645"/>
                <a:gd name="T45" fmla="*/ 159 h 786"/>
                <a:gd name="T46" fmla="*/ 368 w 645"/>
                <a:gd name="T47" fmla="*/ 114 h 786"/>
                <a:gd name="T48" fmla="*/ 322 w 645"/>
                <a:gd name="T49" fmla="*/ 69 h 786"/>
                <a:gd name="T50" fmla="*/ 277 w 645"/>
                <a:gd name="T51" fmla="*/ 114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5" h="786">
                  <a:moveTo>
                    <a:pt x="191" y="227"/>
                  </a:moveTo>
                  <a:cubicBezTo>
                    <a:pt x="272" y="227"/>
                    <a:pt x="272" y="227"/>
                    <a:pt x="272" y="227"/>
                  </a:cubicBezTo>
                  <a:cubicBezTo>
                    <a:pt x="272" y="218"/>
                    <a:pt x="272" y="218"/>
                    <a:pt x="272" y="218"/>
                  </a:cubicBezTo>
                  <a:cubicBezTo>
                    <a:pt x="232" y="199"/>
                    <a:pt x="205" y="160"/>
                    <a:pt x="205" y="114"/>
                  </a:cubicBezTo>
                  <a:cubicBezTo>
                    <a:pt x="205" y="51"/>
                    <a:pt x="257" y="0"/>
                    <a:pt x="322" y="0"/>
                  </a:cubicBezTo>
                  <a:cubicBezTo>
                    <a:pt x="387" y="0"/>
                    <a:pt x="440" y="51"/>
                    <a:pt x="440" y="114"/>
                  </a:cubicBezTo>
                  <a:cubicBezTo>
                    <a:pt x="440" y="160"/>
                    <a:pt x="412" y="199"/>
                    <a:pt x="373" y="218"/>
                  </a:cubicBezTo>
                  <a:cubicBezTo>
                    <a:pt x="373" y="227"/>
                    <a:pt x="373" y="227"/>
                    <a:pt x="373" y="227"/>
                  </a:cubicBezTo>
                  <a:cubicBezTo>
                    <a:pt x="454" y="227"/>
                    <a:pt x="454" y="227"/>
                    <a:pt x="454" y="227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373" y="289"/>
                    <a:pt x="373" y="289"/>
                    <a:pt x="373" y="289"/>
                  </a:cubicBezTo>
                  <a:cubicBezTo>
                    <a:pt x="373" y="694"/>
                    <a:pt x="373" y="694"/>
                    <a:pt x="373" y="694"/>
                  </a:cubicBezTo>
                  <a:cubicBezTo>
                    <a:pt x="452" y="684"/>
                    <a:pt x="525" y="652"/>
                    <a:pt x="584" y="604"/>
                  </a:cubicBezTo>
                  <a:cubicBezTo>
                    <a:pt x="645" y="675"/>
                    <a:pt x="645" y="675"/>
                    <a:pt x="645" y="675"/>
                  </a:cubicBezTo>
                  <a:cubicBezTo>
                    <a:pt x="556" y="745"/>
                    <a:pt x="444" y="786"/>
                    <a:pt x="322" y="786"/>
                  </a:cubicBezTo>
                  <a:cubicBezTo>
                    <a:pt x="200" y="786"/>
                    <a:pt x="88" y="745"/>
                    <a:pt x="0" y="675"/>
                  </a:cubicBezTo>
                  <a:cubicBezTo>
                    <a:pt x="61" y="604"/>
                    <a:pt x="61" y="604"/>
                    <a:pt x="61" y="604"/>
                  </a:cubicBezTo>
                  <a:cubicBezTo>
                    <a:pt x="120" y="652"/>
                    <a:pt x="192" y="684"/>
                    <a:pt x="272" y="694"/>
                  </a:cubicBezTo>
                  <a:cubicBezTo>
                    <a:pt x="272" y="289"/>
                    <a:pt x="272" y="289"/>
                    <a:pt x="272" y="289"/>
                  </a:cubicBezTo>
                  <a:cubicBezTo>
                    <a:pt x="191" y="289"/>
                    <a:pt x="191" y="289"/>
                    <a:pt x="191" y="289"/>
                  </a:cubicBezTo>
                  <a:lnTo>
                    <a:pt x="191" y="227"/>
                  </a:lnTo>
                  <a:close/>
                  <a:moveTo>
                    <a:pt x="277" y="114"/>
                  </a:moveTo>
                  <a:cubicBezTo>
                    <a:pt x="277" y="139"/>
                    <a:pt x="297" y="159"/>
                    <a:pt x="322" y="159"/>
                  </a:cubicBezTo>
                  <a:cubicBezTo>
                    <a:pt x="347" y="159"/>
                    <a:pt x="368" y="139"/>
                    <a:pt x="368" y="114"/>
                  </a:cubicBezTo>
                  <a:cubicBezTo>
                    <a:pt x="368" y="89"/>
                    <a:pt x="347" y="69"/>
                    <a:pt x="322" y="69"/>
                  </a:cubicBezTo>
                  <a:cubicBezTo>
                    <a:pt x="297" y="69"/>
                    <a:pt x="277" y="89"/>
                    <a:pt x="277" y="1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71"/>
              <a:endParaRPr lang="en-GB" sz="1800">
                <a:solidFill>
                  <a:srgbClr val="002B55"/>
                </a:solidFill>
              </a:endParaRPr>
            </a:p>
          </p:txBody>
        </p:sp>
      </p:grpSp>
      <p:sp>
        <p:nvSpPr>
          <p:cNvPr id="7" name="Text Placeholder 21">
            <a:extLst>
              <a:ext uri="{FF2B5EF4-FFF2-40B4-BE49-F238E27FC236}">
                <a16:creationId xmlns="" xmlns:a16="http://schemas.microsoft.com/office/drawing/2014/main" id="{E0C31EC5-9D48-4627-B69C-04C6BC6AFFAF}"/>
              </a:ext>
            </a:extLst>
          </p:cNvPr>
          <p:cNvSpPr txBox="1">
            <a:spLocks/>
          </p:cNvSpPr>
          <p:nvPr/>
        </p:nvSpPr>
        <p:spPr>
          <a:xfrm>
            <a:off x="1645946" y="2723577"/>
            <a:ext cx="5928832" cy="1312846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 pitchFamily="34" charset="0"/>
              </a:rPr>
              <a:t>How we can support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B55"/>
                </a:solidFill>
                <a:effectLst/>
                <a:uLnTx/>
                <a:uFillTx/>
                <a:latin typeface="Corbel" panose="020B0503020204020204" pitchFamily="34" charset="0"/>
              </a:rPr>
              <a:t>the</a:t>
            </a:r>
            <a:r>
              <a:rPr lang="en-US" sz="3600" dirty="0" smtClean="0">
                <a:solidFill>
                  <a:srgbClr val="56B7E9"/>
                </a:solidFill>
                <a:latin typeface="Corbel" panose="020B0503020204020204"/>
              </a:rPr>
              <a:t> </a:t>
            </a:r>
            <a:endParaRPr lang="en-US" sz="3600" dirty="0" smtClean="0">
              <a:solidFill>
                <a:srgbClr val="56B7E9"/>
              </a:solidFill>
              <a:latin typeface="Corbel" panose="020B0503020204020204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600" b="1" dirty="0" smtClean="0">
                <a:solidFill>
                  <a:srgbClr val="56B7E9"/>
                </a:solidFill>
                <a:latin typeface="Corbel" panose="020B0503020204020204"/>
              </a:rPr>
              <a:t>Circular </a:t>
            </a:r>
            <a:r>
              <a:rPr lang="en-US" sz="3600" b="1" dirty="0" smtClean="0">
                <a:solidFill>
                  <a:srgbClr val="56B7E9"/>
                </a:solidFill>
                <a:latin typeface="Corbel" panose="020B0503020204020204"/>
              </a:rPr>
              <a:t>Economy</a:t>
            </a:r>
            <a:r>
              <a:rPr lang="en-GB" sz="3600" b="1" dirty="0">
                <a:solidFill>
                  <a:srgbClr val="002B55"/>
                </a:solidFill>
                <a:latin typeface="Corbel" panose="020B0503020204020204" pitchFamily="34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1069</Words>
  <Application>Microsoft Office PowerPoint</Application>
  <PresentationFormat>Presentazione su schermo (4:3)</PresentationFormat>
  <Paragraphs>168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2" baseType="lpstr">
      <vt:lpstr>Tema di Office</vt:lpstr>
      <vt:lpstr>Struttura personalizzata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</dc:title>
  <dc:creator>D</dc:creator>
  <cp:lastModifiedBy>Distaso, Raffaella / Kuehne + Nagel / TRN ZV-M</cp:lastModifiedBy>
  <cp:revision>95</cp:revision>
  <dcterms:created xsi:type="dcterms:W3CDTF">2018-12-13T07:22:23Z</dcterms:created>
  <dcterms:modified xsi:type="dcterms:W3CDTF">2019-01-23T17:26:41Z</dcterms:modified>
</cp:coreProperties>
</file>